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257" r:id="rId6"/>
    <p:sldId id="258" r:id="rId7"/>
    <p:sldId id="259" r:id="rId8"/>
    <p:sldId id="260" r:id="rId9"/>
    <p:sldId id="278" r:id="rId10"/>
    <p:sldId id="279" r:id="rId11"/>
    <p:sldId id="280" r:id="rId12"/>
    <p:sldId id="281" r:id="rId13"/>
    <p:sldId id="264" r:id="rId14"/>
    <p:sldId id="265" r:id="rId15"/>
    <p:sldId id="282" r:id="rId16"/>
    <p:sldId id="283" r:id="rId17"/>
    <p:sldId id="284" r:id="rId18"/>
    <p:sldId id="266" r:id="rId19"/>
    <p:sldId id="285" r:id="rId20"/>
    <p:sldId id="267" r:id="rId21"/>
    <p:sldId id="286" r:id="rId22"/>
    <p:sldId id="268" r:id="rId23"/>
    <p:sldId id="287" r:id="rId24"/>
    <p:sldId id="269" r:id="rId25"/>
    <p:sldId id="288" r:id="rId26"/>
    <p:sldId id="289" r:id="rId27"/>
    <p:sldId id="290" r:id="rId28"/>
    <p:sldId id="291"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48" d="100"/>
          <a:sy n="48" d="100"/>
        </p:scale>
        <p:origin x="67" y="677"/>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7/3/2024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7/3/2024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oracle.com/java/technologies/javase-jdk11-downloads.html" TargetMode="External"/><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52673" y="1058779"/>
            <a:ext cx="5839325" cy="2608554"/>
          </a:xfrm>
        </p:spPr>
        <p:txBody>
          <a:bodyPr/>
          <a:lstStyle/>
          <a:p>
            <a:r>
              <a:rPr lang="en-US" dirty="0"/>
              <a:t>java mastery</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fontScale="85000" lnSpcReduction="20000"/>
          </a:bodyPr>
          <a:lstStyle/>
          <a:p>
            <a:r>
              <a:rPr lang="en-US" dirty="0"/>
              <a:t>Rana Sujeet Kumar</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697894" y="1106903"/>
            <a:ext cx="4098696" cy="991689"/>
          </a:xfrm>
        </p:spPr>
        <p:txBody>
          <a:bodyPr/>
          <a:lstStyle/>
          <a:p>
            <a:r>
              <a:rPr lang="en-IN" b="1" dirty="0"/>
              <a:t>Basic Syntax</a:t>
            </a:r>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858315" y="2806964"/>
            <a:ext cx="3035881" cy="991689"/>
          </a:xfrm>
        </p:spPr>
        <p:txBody>
          <a:bodyPr>
            <a:normAutofit fontScale="62500" lnSpcReduction="20000"/>
          </a:bodyPr>
          <a:lstStyle/>
          <a:p>
            <a:pPr algn="l"/>
            <a:r>
              <a:rPr lang="en-IN" dirty="0"/>
              <a:t>Writing a Simple Java Program</a:t>
            </a:r>
            <a:endParaRPr lang="en-US" dirty="0"/>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58315" y="4005518"/>
            <a:ext cx="3521180" cy="2074440"/>
          </a:xfrm>
        </p:spPr>
        <p:txBody>
          <a:bodyPr>
            <a:noAutofit/>
          </a:bodyPr>
          <a:lstStyle/>
          <a:p>
            <a:pPr algn="l"/>
            <a:r>
              <a:rPr lang="en-US" sz="1800" dirty="0"/>
              <a:t>A simple Java program typically consists of a class definition and a main method. Here is an example of a basic Java program:</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pic>
        <p:nvPicPr>
          <p:cNvPr id="20" name="Picture 19">
            <a:extLst>
              <a:ext uri="{FF2B5EF4-FFF2-40B4-BE49-F238E27FC236}">
                <a16:creationId xmlns:a16="http://schemas.microsoft.com/office/drawing/2014/main" id="{D87EDA8C-B133-CE15-224E-506DB1110075}"/>
              </a:ext>
            </a:extLst>
          </p:cNvPr>
          <p:cNvPicPr>
            <a:picLocks noChangeAspect="1"/>
          </p:cNvPicPr>
          <p:nvPr/>
        </p:nvPicPr>
        <p:blipFill>
          <a:blip r:embed="rId2"/>
          <a:stretch>
            <a:fillRect/>
          </a:stretch>
        </p:blipFill>
        <p:spPr>
          <a:xfrm>
            <a:off x="4539916" y="1106904"/>
            <a:ext cx="7475621" cy="5249445"/>
          </a:xfrm>
          <a:prstGeom prst="rect">
            <a:avLst/>
          </a:prstGeom>
        </p:spPr>
      </p:pic>
    </p:spTree>
    <p:extLst>
      <p:ext uri="{BB962C8B-B14F-4D97-AF65-F5344CB8AC3E}">
        <p14:creationId xmlns:p14="http://schemas.microsoft.com/office/powerpoint/2010/main" val="309442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9376"/>
            <a:ext cx="3720149"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3808690" y="3099922"/>
            <a:ext cx="8231219" cy="2498774"/>
          </a:xfrm>
        </p:spPr>
        <p:txBody>
          <a:bodyPr>
            <a:no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public</a:t>
            </a:r>
            <a:r>
              <a:rPr kumimoji="0" lang="en-US" altLang="en-US" sz="2400" b="0" i="0" u="none" strike="noStrike" cap="none" normalizeH="0" baseline="0" dirty="0">
                <a:ln>
                  <a:noFill/>
                </a:ln>
                <a:solidFill>
                  <a:schemeClr val="tx1"/>
                </a:solidFill>
                <a:effectLst/>
              </a:rPr>
              <a:t>: This is an access modifier, which means this class is accessible by any other class.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class</a:t>
            </a:r>
            <a:r>
              <a:rPr kumimoji="0" lang="en-US" altLang="en-US" sz="2400" b="0" i="0" u="none" strike="noStrike" cap="none" normalizeH="0" baseline="0" dirty="0">
                <a:ln>
                  <a:noFill/>
                </a:ln>
                <a:solidFill>
                  <a:schemeClr val="tx1"/>
                </a:solidFill>
                <a:effectLst/>
              </a:rPr>
              <a:t>: This keyword is used to declare a class in Java.</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HelloWorld</a:t>
            </a:r>
            <a:r>
              <a:rPr kumimoji="0" lang="en-US" altLang="en-US" sz="2400" b="0" i="0" u="none" strike="noStrike" cap="none" normalizeH="0" baseline="0" dirty="0">
                <a:ln>
                  <a:noFill/>
                </a:ln>
                <a:solidFill>
                  <a:schemeClr val="tx1"/>
                </a:solidFill>
                <a:effectLst/>
              </a:rPr>
              <a:t>: This is the name of the class. It should match the filename (HelloWorld.java).</a:t>
            </a:r>
            <a:r>
              <a:rPr kumimoji="0" lang="en-US" altLang="en-US" sz="2400" b="0" i="0" u="none" strike="noStrike" cap="none" normalizeH="0" baseline="0" dirty="0">
                <a:ln>
                  <a:noFill/>
                </a:ln>
                <a:solidFill>
                  <a:schemeClr val="tx1"/>
                </a:solidFill>
                <a:effectLst/>
                <a:latin typeface="Arial" panose="020B0604020202020204" pitchFamily="34" charset="0"/>
              </a:rPr>
              <a:t> </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3808690" y="1691439"/>
            <a:ext cx="3365003" cy="654346"/>
          </a:xfrm>
        </p:spPr>
        <p:txBody>
          <a:bodyPr>
            <a:normAutofit/>
          </a:bodyPr>
          <a:lstStyle/>
          <a:p>
            <a:r>
              <a:rPr lang="en-IN" b="1" dirty="0"/>
              <a:t>Class Definition</a:t>
            </a:r>
            <a:r>
              <a:rPr lang="en-IN" dirty="0"/>
              <a:t>:</a:t>
            </a:r>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3720149" y="0"/>
            <a:ext cx="8471851" cy="1488845"/>
          </a:xfrm>
        </p:spPr>
        <p:txBody>
          <a:bodyPr/>
          <a:lstStyle/>
          <a:p>
            <a:r>
              <a:rPr lang="en-US" sz="3200" dirty="0"/>
              <a:t>Let's break down this program step by step:</a:t>
            </a:r>
          </a:p>
        </p:txBody>
      </p:sp>
      <p:pic>
        <p:nvPicPr>
          <p:cNvPr id="3" name="Picture 2">
            <a:extLst>
              <a:ext uri="{FF2B5EF4-FFF2-40B4-BE49-F238E27FC236}">
                <a16:creationId xmlns:a16="http://schemas.microsoft.com/office/drawing/2014/main" id="{A471E343-FFA0-354F-841A-DA85405860AD}"/>
              </a:ext>
            </a:extLst>
          </p:cNvPr>
          <p:cNvPicPr>
            <a:picLocks noChangeAspect="1"/>
          </p:cNvPicPr>
          <p:nvPr/>
        </p:nvPicPr>
        <p:blipFill>
          <a:blip r:embed="rId3"/>
          <a:stretch>
            <a:fillRect/>
          </a:stretch>
        </p:blipFill>
        <p:spPr>
          <a:xfrm>
            <a:off x="7612288" y="1488845"/>
            <a:ext cx="4299284" cy="1350608"/>
          </a:xfrm>
          <a:prstGeom prst="rect">
            <a:avLst/>
          </a:prstGeom>
        </p:spPr>
      </p:pic>
    </p:spTree>
    <p:extLst>
      <p:ext uri="{BB962C8B-B14F-4D97-AF65-F5344CB8AC3E}">
        <p14:creationId xmlns:p14="http://schemas.microsoft.com/office/powerpoint/2010/main" val="1057146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1" y="-9376"/>
            <a:ext cx="3541266"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3581400" y="2104374"/>
            <a:ext cx="8610599" cy="4753626"/>
          </a:xfrm>
        </p:spPr>
        <p:txBody>
          <a:bodyPr>
            <a:no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public</a:t>
            </a:r>
            <a:r>
              <a:rPr kumimoji="0" lang="en-US" altLang="en-US" sz="2400" b="0" i="0" u="none" strike="noStrike" cap="none" normalizeH="0" baseline="0" dirty="0">
                <a:ln>
                  <a:noFill/>
                </a:ln>
                <a:solidFill>
                  <a:schemeClr val="tx1"/>
                </a:solidFill>
                <a:effectLst/>
              </a:rPr>
              <a:t>: This means that the method is accessible from outside the class.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static</a:t>
            </a:r>
            <a:r>
              <a:rPr kumimoji="0" lang="en-US" altLang="en-US" sz="2400" b="0" i="0" u="none" strike="noStrike" cap="none" normalizeH="0" baseline="0" dirty="0">
                <a:ln>
                  <a:noFill/>
                </a:ln>
                <a:solidFill>
                  <a:schemeClr val="tx1"/>
                </a:solidFill>
                <a:effectLst/>
              </a:rPr>
              <a:t>: This means that the method belongs to the class, not instances of it. It can be called without creating an instance of the class.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void</a:t>
            </a:r>
            <a:r>
              <a:rPr kumimoji="0" lang="en-US" altLang="en-US" sz="2400" b="0" i="0" u="none" strike="noStrike" cap="none" normalizeH="0" baseline="0" dirty="0">
                <a:ln>
                  <a:noFill/>
                </a:ln>
                <a:solidFill>
                  <a:schemeClr val="tx1"/>
                </a:solidFill>
                <a:effectLst/>
              </a:rPr>
              <a:t>: This means that the method does not return any value.</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main</a:t>
            </a:r>
            <a:r>
              <a:rPr kumimoji="0" lang="en-US" altLang="en-US" sz="2400" b="0" i="0" u="none" strike="noStrike" cap="none" normalizeH="0" baseline="0" dirty="0">
                <a:ln>
                  <a:noFill/>
                </a:ln>
                <a:solidFill>
                  <a:schemeClr val="tx1"/>
                </a:solidFill>
                <a:effectLst/>
              </a:rPr>
              <a:t>: This is the name of the method. It is the entry point of any Java program.</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Unicode MS"/>
              </a:rPr>
              <a:t>String[] </a:t>
            </a:r>
            <a:r>
              <a:rPr kumimoji="0" lang="en-US" altLang="en-US" sz="2400" b="0" i="0" u="none" strike="noStrike" cap="none" normalizeH="0" baseline="0" dirty="0" err="1">
                <a:ln>
                  <a:noFill/>
                </a:ln>
                <a:solidFill>
                  <a:schemeClr val="tx1"/>
                </a:solidFill>
                <a:effectLst/>
                <a:latin typeface="Arial Unicode MS"/>
              </a:rPr>
              <a:t>args</a:t>
            </a:r>
            <a:r>
              <a:rPr kumimoji="0" lang="en-US" altLang="en-US" sz="2400" b="0" i="0" u="none" strike="noStrike" cap="none" normalizeH="0" baseline="0" dirty="0">
                <a:ln>
                  <a:noFill/>
                </a:ln>
                <a:solidFill>
                  <a:schemeClr val="tx1"/>
                </a:solidFill>
                <a:effectLst/>
              </a:rPr>
              <a:t>: This is a parameter, which is an array of </a:t>
            </a:r>
            <a:r>
              <a:rPr kumimoji="0" lang="en-US" altLang="en-US" sz="2400" b="0" i="0" u="none" strike="noStrike" cap="none" normalizeH="0" baseline="0" dirty="0">
                <a:ln>
                  <a:noFill/>
                </a:ln>
                <a:solidFill>
                  <a:schemeClr val="tx1"/>
                </a:solidFill>
                <a:effectLst/>
                <a:latin typeface="Arial Unicode MS"/>
              </a:rPr>
              <a:t>String</a:t>
            </a:r>
            <a:r>
              <a:rPr kumimoji="0" lang="en-US" altLang="en-US" sz="2400" b="0" i="0" u="none" strike="noStrike" cap="none" normalizeH="0" baseline="0" dirty="0">
                <a:ln>
                  <a:noFill/>
                </a:ln>
                <a:solidFill>
                  <a:schemeClr val="tx1"/>
                </a:solidFill>
                <a:effectLst/>
              </a:rPr>
              <a:t> objects. It allows the program to accept command-line arguments.</a:t>
            </a:r>
            <a:r>
              <a:rPr kumimoji="0" lang="en-US" altLang="en-US" sz="2400" b="0" i="0" u="none" strike="noStrike" cap="none" normalizeH="0" baseline="0" dirty="0">
                <a:ln>
                  <a:noFill/>
                </a:ln>
                <a:solidFill>
                  <a:schemeClr val="tx1"/>
                </a:solidFill>
                <a:effectLst/>
                <a:latin typeface="Arial" panose="020B0604020202020204" pitchFamily="34" charset="0"/>
              </a:rPr>
              <a:t> </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3808690" y="1374022"/>
            <a:ext cx="3365003" cy="654346"/>
          </a:xfrm>
        </p:spPr>
        <p:txBody>
          <a:bodyPr>
            <a:normAutofit/>
          </a:bodyPr>
          <a:lstStyle/>
          <a:p>
            <a:r>
              <a:rPr lang="en-IN" b="1" dirty="0"/>
              <a:t>Main Method</a:t>
            </a:r>
            <a:r>
              <a:rPr lang="en-IN" dirty="0"/>
              <a:t>:</a:t>
            </a:r>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3720149" y="0"/>
            <a:ext cx="8471851" cy="1379621"/>
          </a:xfrm>
        </p:spPr>
        <p:txBody>
          <a:bodyPr/>
          <a:lstStyle/>
          <a:p>
            <a:r>
              <a:rPr lang="en-US" sz="3200" dirty="0"/>
              <a:t>Let's break down this program step by step:</a:t>
            </a:r>
          </a:p>
        </p:txBody>
      </p:sp>
      <p:pic>
        <p:nvPicPr>
          <p:cNvPr id="4" name="Picture 3">
            <a:extLst>
              <a:ext uri="{FF2B5EF4-FFF2-40B4-BE49-F238E27FC236}">
                <a16:creationId xmlns:a16="http://schemas.microsoft.com/office/drawing/2014/main" id="{EE42FCD7-920A-60D9-EFDD-BB046B366D06}"/>
              </a:ext>
            </a:extLst>
          </p:cNvPr>
          <p:cNvPicPr>
            <a:picLocks noChangeAspect="1"/>
          </p:cNvPicPr>
          <p:nvPr/>
        </p:nvPicPr>
        <p:blipFill>
          <a:blip r:embed="rId3"/>
          <a:stretch>
            <a:fillRect/>
          </a:stretch>
        </p:blipFill>
        <p:spPr>
          <a:xfrm>
            <a:off x="7352576" y="1388997"/>
            <a:ext cx="4660541" cy="706001"/>
          </a:xfrm>
          <a:prstGeom prst="rect">
            <a:avLst/>
          </a:prstGeom>
        </p:spPr>
      </p:pic>
    </p:spTree>
    <p:extLst>
      <p:ext uri="{BB962C8B-B14F-4D97-AF65-F5344CB8AC3E}">
        <p14:creationId xmlns:p14="http://schemas.microsoft.com/office/powerpoint/2010/main" val="2824779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1" y="-9376"/>
            <a:ext cx="3631606"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3808690" y="2206703"/>
            <a:ext cx="8231219" cy="1379621"/>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tx1"/>
                </a:solidFill>
                <a:effectLst/>
                <a:latin typeface="Arial Unicode MS"/>
              </a:rPr>
              <a:t>System.out</a:t>
            </a:r>
            <a:r>
              <a:rPr kumimoji="0" lang="en-US" altLang="en-US" sz="2400" b="0" i="0" u="none" strike="noStrike" cap="none" normalizeH="0" baseline="0" dirty="0">
                <a:ln>
                  <a:noFill/>
                </a:ln>
                <a:solidFill>
                  <a:schemeClr val="tx1"/>
                </a:solidFill>
                <a:effectLst/>
              </a:rPr>
              <a:t>: This is a standard output stream.</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err="1">
                <a:ln>
                  <a:noFill/>
                </a:ln>
                <a:solidFill>
                  <a:schemeClr val="tx1"/>
                </a:solidFill>
                <a:effectLst/>
                <a:latin typeface="Arial Unicode MS"/>
              </a:rPr>
              <a:t>println</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This method prints the string inside the quotes and moves the cursor to a new line.</a:t>
            </a:r>
            <a:r>
              <a:rPr kumimoji="0" lang="en-US" altLang="en-US" sz="2400" b="0" i="0" u="none" strike="noStrike" cap="none" normalizeH="0" baseline="0" dirty="0">
                <a:ln>
                  <a:noFill/>
                </a:ln>
                <a:solidFill>
                  <a:schemeClr val="tx1"/>
                </a:solidFill>
                <a:effectLst/>
                <a:latin typeface="Arial" panose="020B0604020202020204" pitchFamily="34" charset="0"/>
              </a:rPr>
              <a:t> </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3720149" y="1311579"/>
            <a:ext cx="3365003" cy="654346"/>
          </a:xfrm>
        </p:spPr>
        <p:txBody>
          <a:bodyPr>
            <a:normAutofit/>
          </a:bodyPr>
          <a:lstStyle/>
          <a:p>
            <a:r>
              <a:rPr lang="en-IN" b="1" dirty="0"/>
              <a:t>Print Statement</a:t>
            </a:r>
            <a:r>
              <a:rPr lang="en-IN" dirty="0"/>
              <a:t>:</a:t>
            </a:r>
            <a:endParaRPr lang="en-US"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3720149" y="0"/>
            <a:ext cx="8471851" cy="1379621"/>
          </a:xfrm>
        </p:spPr>
        <p:txBody>
          <a:bodyPr/>
          <a:lstStyle/>
          <a:p>
            <a:r>
              <a:rPr lang="en-US" sz="3200" dirty="0"/>
              <a:t>Let's break down this program step by step:</a:t>
            </a:r>
          </a:p>
        </p:txBody>
      </p:sp>
      <p:sp>
        <p:nvSpPr>
          <p:cNvPr id="2" name="Rectangle 1">
            <a:extLst>
              <a:ext uri="{FF2B5EF4-FFF2-40B4-BE49-F238E27FC236}">
                <a16:creationId xmlns:a16="http://schemas.microsoft.com/office/drawing/2014/main" id="{37D11FB8-1083-AD94-EA6B-E5475E7739F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Print Statement</a:t>
            </a:r>
            <a:r>
              <a:rPr kumimoji="0" lang="en-US" altLang="en-US" sz="1800" b="0" i="0" u="none" strike="noStrike" cap="none" normalizeH="0" baseline="0">
                <a:ln>
                  <a:noFill/>
                </a:ln>
                <a:solidFill>
                  <a:schemeClr val="tx1"/>
                </a:solidFill>
                <a:effectLst/>
                <a:latin typeface="Arial" panose="020B0604020202020204" pitchFamily="34" charset="0"/>
              </a:rPr>
              <a:t>:</a:t>
            </a:r>
            <a:endParaRPr kumimoji="0" lang="en-US" altLang="en-US" sz="1000" b="0" i="0" u="none" strike="noStrike" cap="none" normalizeH="0" baseline="0">
              <a:ln>
                <a:noFill/>
              </a:ln>
              <a:solidFill>
                <a:schemeClr val="tx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13B0BB7A-047B-2F4C-6880-AF7BDB0D5812}"/>
              </a:ext>
            </a:extLst>
          </p:cNvPr>
          <p:cNvPicPr>
            <a:picLocks noChangeAspect="1"/>
          </p:cNvPicPr>
          <p:nvPr/>
        </p:nvPicPr>
        <p:blipFill>
          <a:blip r:embed="rId3"/>
          <a:stretch>
            <a:fillRect/>
          </a:stretch>
        </p:blipFill>
        <p:spPr>
          <a:xfrm>
            <a:off x="7173693" y="1284283"/>
            <a:ext cx="4954758" cy="922422"/>
          </a:xfrm>
          <a:prstGeom prst="rect">
            <a:avLst/>
          </a:prstGeom>
        </p:spPr>
      </p:pic>
      <p:sp>
        <p:nvSpPr>
          <p:cNvPr id="11" name="Title 46">
            <a:extLst>
              <a:ext uri="{FF2B5EF4-FFF2-40B4-BE49-F238E27FC236}">
                <a16:creationId xmlns:a16="http://schemas.microsoft.com/office/drawing/2014/main" id="{D08A5750-E388-A8D3-2ACD-E000F23C3CA2}"/>
              </a:ext>
            </a:extLst>
          </p:cNvPr>
          <p:cNvSpPr txBox="1">
            <a:spLocks/>
          </p:cNvSpPr>
          <p:nvPr/>
        </p:nvSpPr>
        <p:spPr>
          <a:xfrm>
            <a:off x="3764417" y="3728766"/>
            <a:ext cx="8319761" cy="870285"/>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bg1"/>
                  </a:solidFill>
                </a:ln>
                <a:noFill/>
                <a:latin typeface="+mj-lt"/>
                <a:ea typeface="+mj-ea"/>
                <a:cs typeface="+mj-cs"/>
              </a:defRPr>
            </a:lvl1pPr>
          </a:lstStyle>
          <a:p>
            <a:r>
              <a:rPr lang="en-US" sz="3200" dirty="0"/>
              <a:t>Compiling and Running a Java Program</a:t>
            </a:r>
          </a:p>
        </p:txBody>
      </p:sp>
      <p:sp>
        <p:nvSpPr>
          <p:cNvPr id="12" name="Text Placeholder 21">
            <a:extLst>
              <a:ext uri="{FF2B5EF4-FFF2-40B4-BE49-F238E27FC236}">
                <a16:creationId xmlns:a16="http://schemas.microsoft.com/office/drawing/2014/main" id="{9132A06E-0E1C-8C2D-9095-59F05F8A4AB4}"/>
              </a:ext>
            </a:extLst>
          </p:cNvPr>
          <p:cNvSpPr txBox="1">
            <a:spLocks/>
          </p:cNvSpPr>
          <p:nvPr/>
        </p:nvSpPr>
        <p:spPr>
          <a:xfrm>
            <a:off x="3720148" y="4741493"/>
            <a:ext cx="3365003" cy="654346"/>
          </a:xfrm>
          <a:prstGeom prst="rect">
            <a:avLst/>
          </a:prstGeom>
          <a:ln w="28575">
            <a:solidFill>
              <a:schemeClr val="accent5">
                <a:lumMod val="40000"/>
                <a:lumOff val="60000"/>
              </a:schemeClr>
            </a:solidFill>
          </a:ln>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Writing the Code</a:t>
            </a:r>
            <a:r>
              <a:rPr lang="en-IN" dirty="0"/>
              <a:t>:</a:t>
            </a:r>
            <a:endParaRPr lang="en-US" dirty="0"/>
          </a:p>
        </p:txBody>
      </p:sp>
      <p:sp>
        <p:nvSpPr>
          <p:cNvPr id="13" name="Text Placeholder 40">
            <a:extLst>
              <a:ext uri="{FF2B5EF4-FFF2-40B4-BE49-F238E27FC236}">
                <a16:creationId xmlns:a16="http://schemas.microsoft.com/office/drawing/2014/main" id="{4B6C645C-F235-35AC-5844-57A979139627}"/>
              </a:ext>
            </a:extLst>
          </p:cNvPr>
          <p:cNvSpPr txBox="1">
            <a:spLocks/>
          </p:cNvSpPr>
          <p:nvPr/>
        </p:nvSpPr>
        <p:spPr>
          <a:xfrm>
            <a:off x="3808689" y="5068666"/>
            <a:ext cx="8231219" cy="1379621"/>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Open your IDE or a text editor.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Write the code above and save the file as </a:t>
            </a:r>
            <a:r>
              <a:rPr kumimoji="0" lang="en-US" altLang="en-US" sz="1100" b="0" i="0" u="none" strike="noStrike" cap="none" normalizeH="0" baseline="0" dirty="0">
                <a:ln>
                  <a:noFill/>
                </a:ln>
                <a:solidFill>
                  <a:schemeClr val="tx1"/>
                </a:solidFill>
                <a:effectLst/>
                <a:latin typeface="Arial Unicode MS"/>
              </a:rPr>
              <a:t>HelloWorld.java</a:t>
            </a:r>
            <a:r>
              <a:rPr kumimoji="0" lang="en-US" altLang="en-US" sz="1000" b="0" i="0" u="none" strike="noStrike" cap="none" normalizeH="0" baseline="0" dirty="0">
                <a:ln>
                  <a:noFill/>
                </a:ln>
                <a:solidFill>
                  <a:schemeClr val="tx1"/>
                </a:solidFill>
                <a:effectLst/>
              </a:rPr>
              <a:t>.</a:t>
            </a:r>
            <a:r>
              <a:rPr kumimoji="0" lang="en-US" altLang="en-US" sz="24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362351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1" y="-9376"/>
            <a:ext cx="3631606" cy="6867376"/>
          </a:xfrm>
        </p:spPr>
      </p:pic>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a:lstStyle/>
          <a:p>
            <a:r>
              <a:rPr lang="en-US" dirty="0"/>
              <a:t>8/06/20XX</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
        <p:nvSpPr>
          <p:cNvPr id="11" name="Title 46">
            <a:extLst>
              <a:ext uri="{FF2B5EF4-FFF2-40B4-BE49-F238E27FC236}">
                <a16:creationId xmlns:a16="http://schemas.microsoft.com/office/drawing/2014/main" id="{D08A5750-E388-A8D3-2ACD-E000F23C3CA2}"/>
              </a:ext>
            </a:extLst>
          </p:cNvPr>
          <p:cNvSpPr txBox="1">
            <a:spLocks/>
          </p:cNvSpPr>
          <p:nvPr/>
        </p:nvSpPr>
        <p:spPr>
          <a:xfrm>
            <a:off x="3581400" y="31433"/>
            <a:ext cx="8319761" cy="870285"/>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bg1"/>
                  </a:solidFill>
                </a:ln>
                <a:noFill/>
                <a:latin typeface="+mj-lt"/>
                <a:ea typeface="+mj-ea"/>
                <a:cs typeface="+mj-cs"/>
              </a:defRPr>
            </a:lvl1pPr>
          </a:lstStyle>
          <a:p>
            <a:r>
              <a:rPr lang="en-US" sz="3200" dirty="0"/>
              <a:t>Compiling and Running a Java Program</a:t>
            </a:r>
          </a:p>
        </p:txBody>
      </p:sp>
      <p:sp>
        <p:nvSpPr>
          <p:cNvPr id="12" name="Text Placeholder 21">
            <a:extLst>
              <a:ext uri="{FF2B5EF4-FFF2-40B4-BE49-F238E27FC236}">
                <a16:creationId xmlns:a16="http://schemas.microsoft.com/office/drawing/2014/main" id="{9132A06E-0E1C-8C2D-9095-59F05F8A4AB4}"/>
              </a:ext>
            </a:extLst>
          </p:cNvPr>
          <p:cNvSpPr txBox="1">
            <a:spLocks/>
          </p:cNvSpPr>
          <p:nvPr/>
        </p:nvSpPr>
        <p:spPr>
          <a:xfrm>
            <a:off x="3631607" y="1085750"/>
            <a:ext cx="4341319" cy="534503"/>
          </a:xfrm>
          <a:prstGeom prst="rect">
            <a:avLst/>
          </a:prstGeom>
          <a:ln w="28575">
            <a:solidFill>
              <a:schemeClr val="accent5">
                <a:lumMod val="40000"/>
                <a:lumOff val="60000"/>
              </a:schemeClr>
            </a:solidFill>
          </a:ln>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Compiling the Program</a:t>
            </a:r>
            <a:r>
              <a:rPr lang="en-IN" dirty="0"/>
              <a:t>:</a:t>
            </a:r>
            <a:endParaRPr lang="en-US" dirty="0"/>
          </a:p>
        </p:txBody>
      </p:sp>
      <p:sp>
        <p:nvSpPr>
          <p:cNvPr id="13" name="Text Placeholder 40">
            <a:extLst>
              <a:ext uri="{FF2B5EF4-FFF2-40B4-BE49-F238E27FC236}">
                <a16:creationId xmlns:a16="http://schemas.microsoft.com/office/drawing/2014/main" id="{4B6C645C-F235-35AC-5844-57A979139627}"/>
              </a:ext>
            </a:extLst>
          </p:cNvPr>
          <p:cNvSpPr txBox="1">
            <a:spLocks/>
          </p:cNvSpPr>
          <p:nvPr/>
        </p:nvSpPr>
        <p:spPr>
          <a:xfrm>
            <a:off x="3796194" y="1469593"/>
            <a:ext cx="8395805" cy="1626533"/>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Open a command prompt or terminal.</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Navigate to the directory where you saved </a:t>
            </a:r>
            <a:r>
              <a:rPr kumimoji="0" lang="en-US" altLang="en-US" sz="2400" b="0" i="0" u="none" strike="noStrike" kern="1200" cap="none" spc="0" normalizeH="0" baseline="0" noProof="0" dirty="0">
                <a:ln>
                  <a:noFill/>
                </a:ln>
                <a:solidFill>
                  <a:prstClr val="black"/>
                </a:solidFill>
                <a:effectLst/>
                <a:uLnTx/>
                <a:uFillTx/>
                <a:latin typeface="Arial Unicode MS"/>
                <a:ea typeface="+mn-ea"/>
                <a:cs typeface="+mn-cs"/>
              </a:rPr>
              <a:t>HelloWorld.java</a:t>
            </a:r>
            <a:r>
              <a:rPr kumimoji="0" lang="en-US" altLang="en-US" sz="2400" b="0" i="0" u="none" strike="noStrike" kern="1200" cap="none" spc="0" normalizeH="0" baseline="0" noProof="0" dirty="0">
                <a:ln>
                  <a:noFill/>
                </a:ln>
                <a:solidFill>
                  <a:prstClr val="black"/>
                </a:solidFill>
                <a:effectLst/>
                <a:uLnTx/>
                <a:uFillTx/>
                <a:latin typeface="Bierstadt"/>
                <a:ea typeface="+mn-ea"/>
                <a:cs typeface="+mn-cs"/>
              </a:rPr>
              <a:t>.</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Compile the code using the </a:t>
            </a:r>
            <a:r>
              <a:rPr kumimoji="0" lang="en-US" altLang="en-US" sz="2400" b="0" i="0" u="none" strike="noStrike" kern="1200" cap="none" spc="0" normalizeH="0" baseline="0" noProof="0" dirty="0" err="1">
                <a:ln>
                  <a:noFill/>
                </a:ln>
                <a:solidFill>
                  <a:prstClr val="black"/>
                </a:solidFill>
                <a:effectLst/>
                <a:uLnTx/>
                <a:uFillTx/>
                <a:latin typeface="Arial Unicode MS"/>
                <a:ea typeface="+mn-ea"/>
                <a:cs typeface="+mn-cs"/>
              </a:rPr>
              <a:t>javac</a:t>
            </a:r>
            <a:r>
              <a:rPr kumimoji="0" lang="en-US" altLang="en-US" sz="2400" b="0" i="0" u="none" strike="noStrike" kern="1200" cap="none" spc="0" normalizeH="0" baseline="0" noProof="0" dirty="0">
                <a:ln>
                  <a:noFill/>
                </a:ln>
                <a:solidFill>
                  <a:prstClr val="black"/>
                </a:solidFill>
                <a:effectLst/>
                <a:uLnTx/>
                <a:uFillTx/>
                <a:latin typeface="Bierstadt"/>
                <a:ea typeface="+mn-ea"/>
                <a:cs typeface="+mn-cs"/>
              </a:rPr>
              <a:t> command</a:t>
            </a: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pic>
        <p:nvPicPr>
          <p:cNvPr id="14" name="Picture 13">
            <a:extLst>
              <a:ext uri="{FF2B5EF4-FFF2-40B4-BE49-F238E27FC236}">
                <a16:creationId xmlns:a16="http://schemas.microsoft.com/office/drawing/2014/main" id="{05E2E407-3E93-B6E2-4B0F-140E9730FFC2}"/>
              </a:ext>
            </a:extLst>
          </p:cNvPr>
          <p:cNvPicPr>
            <a:picLocks noChangeAspect="1"/>
          </p:cNvPicPr>
          <p:nvPr/>
        </p:nvPicPr>
        <p:blipFill>
          <a:blip r:embed="rId3"/>
          <a:stretch>
            <a:fillRect/>
          </a:stretch>
        </p:blipFill>
        <p:spPr>
          <a:xfrm>
            <a:off x="8120782" y="1085750"/>
            <a:ext cx="4071217" cy="613471"/>
          </a:xfrm>
          <a:prstGeom prst="rect">
            <a:avLst/>
          </a:prstGeom>
        </p:spPr>
      </p:pic>
      <p:sp>
        <p:nvSpPr>
          <p:cNvPr id="16" name="Text Placeholder 21">
            <a:extLst>
              <a:ext uri="{FF2B5EF4-FFF2-40B4-BE49-F238E27FC236}">
                <a16:creationId xmlns:a16="http://schemas.microsoft.com/office/drawing/2014/main" id="{29244B73-DA71-8D0B-56B5-DFCC3D18E632}"/>
              </a:ext>
            </a:extLst>
          </p:cNvPr>
          <p:cNvSpPr txBox="1">
            <a:spLocks/>
          </p:cNvSpPr>
          <p:nvPr/>
        </p:nvSpPr>
        <p:spPr>
          <a:xfrm>
            <a:off x="3631607" y="3345355"/>
            <a:ext cx="4415247" cy="534503"/>
          </a:xfrm>
          <a:prstGeom prst="rect">
            <a:avLst/>
          </a:prstGeom>
          <a:ln w="28575">
            <a:solidFill>
              <a:schemeClr val="accent5">
                <a:lumMod val="40000"/>
                <a:lumOff val="60000"/>
              </a:schemeClr>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cap="all" spc="100" baseline="0">
                <a:solidFill>
                  <a:schemeClr val="accent5">
                    <a:lumMod val="20000"/>
                    <a:lumOff val="8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Running the Program</a:t>
            </a:r>
            <a:r>
              <a:rPr lang="en-IN" dirty="0"/>
              <a:t>:</a:t>
            </a:r>
            <a:endParaRPr lang="en-US" dirty="0"/>
          </a:p>
        </p:txBody>
      </p:sp>
      <p:pic>
        <p:nvPicPr>
          <p:cNvPr id="18" name="Picture 17">
            <a:extLst>
              <a:ext uri="{FF2B5EF4-FFF2-40B4-BE49-F238E27FC236}">
                <a16:creationId xmlns:a16="http://schemas.microsoft.com/office/drawing/2014/main" id="{59C454B0-228D-1ABB-8D53-C402D01CC70C}"/>
              </a:ext>
            </a:extLst>
          </p:cNvPr>
          <p:cNvPicPr>
            <a:picLocks noChangeAspect="1"/>
          </p:cNvPicPr>
          <p:nvPr/>
        </p:nvPicPr>
        <p:blipFill>
          <a:blip r:embed="rId4"/>
          <a:stretch>
            <a:fillRect/>
          </a:stretch>
        </p:blipFill>
        <p:spPr>
          <a:xfrm>
            <a:off x="8560395" y="3315729"/>
            <a:ext cx="2743200" cy="593753"/>
          </a:xfrm>
          <a:prstGeom prst="rect">
            <a:avLst/>
          </a:prstGeom>
        </p:spPr>
      </p:pic>
      <p:sp>
        <p:nvSpPr>
          <p:cNvPr id="19" name="Text Placeholder 40">
            <a:extLst>
              <a:ext uri="{FF2B5EF4-FFF2-40B4-BE49-F238E27FC236}">
                <a16:creationId xmlns:a16="http://schemas.microsoft.com/office/drawing/2014/main" id="{73621DFD-64E0-1661-E601-3493FC10BCD9}"/>
              </a:ext>
            </a:extLst>
          </p:cNvPr>
          <p:cNvSpPr txBox="1">
            <a:spLocks/>
          </p:cNvSpPr>
          <p:nvPr/>
        </p:nvSpPr>
        <p:spPr>
          <a:xfrm>
            <a:off x="3770354" y="4067120"/>
            <a:ext cx="8395805" cy="1050311"/>
          </a:xfrm>
          <a:prstGeom prst="rect">
            <a:avLst/>
          </a:prstGeom>
        </p:spPr>
        <p:txBody>
          <a:bodyPr vert="horz" lIns="91440" tIns="45720" rIns="91440" bIns="45720" rtlCol="0" anchor="t">
            <a:no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Run the compiled class file using the </a:t>
            </a:r>
            <a:r>
              <a:rPr kumimoji="0" lang="en-US" altLang="en-US" sz="2400" b="0" i="0" u="none" strike="noStrike" cap="none" normalizeH="0" baseline="0" dirty="0">
                <a:ln>
                  <a:noFill/>
                </a:ln>
                <a:solidFill>
                  <a:schemeClr val="tx1"/>
                </a:solidFill>
                <a:effectLst/>
                <a:latin typeface="Arial Unicode MS"/>
              </a:rPr>
              <a:t>java</a:t>
            </a:r>
            <a:r>
              <a:rPr kumimoji="0" lang="en-US" altLang="en-US" sz="2400" b="0" i="0" u="none" strike="noStrike" cap="none" normalizeH="0" baseline="0" dirty="0">
                <a:ln>
                  <a:noFill/>
                </a:ln>
                <a:solidFill>
                  <a:schemeClr val="tx1"/>
                </a:solidFill>
                <a:effectLst/>
              </a:rPr>
              <a:t> command</a:t>
            </a:r>
          </a:p>
          <a:p>
            <a:pPr marL="0" marR="0" lvl="0" indent="0" algn="l" defTabSz="914400" rtl="0" eaLnBrk="0" fontAlgn="base" latinLnBrk="0" hangingPunct="0">
              <a:lnSpc>
                <a:spcPct val="100000"/>
              </a:lnSpc>
              <a:spcBef>
                <a:spcPct val="0"/>
              </a:spcBef>
              <a:spcAft>
                <a:spcPct val="0"/>
              </a:spcAft>
              <a:buClrTx/>
              <a:buSzTx/>
              <a:buFontTx/>
              <a:buNone/>
              <a:tabLst/>
            </a:pPr>
            <a:r>
              <a:rPr lang="en-US" sz="3200" dirty="0"/>
              <a:t>You should see the output: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20" name="Rectangle 2">
            <a:extLst>
              <a:ext uri="{FF2B5EF4-FFF2-40B4-BE49-F238E27FC236}">
                <a16:creationId xmlns:a16="http://schemas.microsoft.com/office/drawing/2014/main" id="{B5C30972-7186-7E9B-3B3E-22A0E68C189C}"/>
              </a:ext>
            </a:extLst>
          </p:cNvPr>
          <p:cNvSpPr>
            <a:spLocks noChangeArrowheads="1"/>
          </p:cNvSpPr>
          <p:nvPr/>
        </p:nvSpPr>
        <p:spPr bwMode="auto">
          <a:xfrm>
            <a:off x="0" y="-184666"/>
            <a:ext cx="46762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Run the </a:t>
            </a:r>
            <a:r>
              <a:rPr kumimoji="0" lang="en-US" altLang="en-US" sz="1800" b="0" i="0" u="none" strike="noStrike" cap="none" normalizeH="0" baseline="0" dirty="0" err="1">
                <a:ln>
                  <a:noFill/>
                </a:ln>
                <a:solidFill>
                  <a:schemeClr val="tx1"/>
                </a:solidFill>
                <a:effectLst/>
                <a:latin typeface="Arial" panose="020B0604020202020204" pitchFamily="34" charset="0"/>
              </a:rPr>
              <a:t>compled</a:t>
            </a:r>
            <a:r>
              <a:rPr kumimoji="0" lang="en-US" altLang="en-US" sz="1800" b="0" i="0" u="none" strike="noStrike" cap="none" normalizeH="0" baseline="0" dirty="0">
                <a:ln>
                  <a:noFill/>
                </a:ln>
                <a:solidFill>
                  <a:schemeClr val="tx1"/>
                </a:solidFill>
                <a:effectLst/>
                <a:latin typeface="Arial" panose="020B0604020202020204" pitchFamily="34" charset="0"/>
              </a:rPr>
              <a:t> class file using the </a:t>
            </a:r>
            <a:r>
              <a:rPr kumimoji="0" lang="en-US" altLang="en-US" sz="1000" b="0" i="0" u="none" strike="noStrike" cap="none" normalizeH="0" baseline="0" dirty="0">
                <a:ln>
                  <a:noFill/>
                </a:ln>
                <a:solidFill>
                  <a:schemeClr val="tx1"/>
                </a:solidFill>
                <a:effectLst/>
                <a:latin typeface="Arial Unicode MS"/>
              </a:rPr>
              <a:t>java</a:t>
            </a:r>
            <a:r>
              <a:rPr kumimoji="0" lang="en-US" altLang="en-US" sz="800" b="0" i="0" u="none" strike="noStrike" cap="none" normalizeH="0" baseline="0" dirty="0">
                <a:ln>
                  <a:noFill/>
                </a:ln>
                <a:solidFill>
                  <a:schemeClr val="tx1"/>
                </a:solidFill>
                <a:effectLst/>
              </a:rPr>
              <a:t> command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E1D24316-ECDE-0A7E-5F45-5D6E9CC5BAB6}"/>
              </a:ext>
            </a:extLst>
          </p:cNvPr>
          <p:cNvPicPr>
            <a:picLocks noChangeAspect="1"/>
          </p:cNvPicPr>
          <p:nvPr/>
        </p:nvPicPr>
        <p:blipFill>
          <a:blip r:embed="rId5"/>
          <a:stretch>
            <a:fillRect/>
          </a:stretch>
        </p:blipFill>
        <p:spPr>
          <a:xfrm>
            <a:off x="6096000" y="5287800"/>
            <a:ext cx="3080084" cy="693567"/>
          </a:xfrm>
          <a:prstGeom prst="rect">
            <a:avLst/>
          </a:prstGeom>
        </p:spPr>
      </p:pic>
    </p:spTree>
    <p:extLst>
      <p:ext uri="{BB962C8B-B14F-4D97-AF65-F5344CB8AC3E}">
        <p14:creationId xmlns:p14="http://schemas.microsoft.com/office/powerpoint/2010/main" val="182570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811826" y="136525"/>
            <a:ext cx="6700894" cy="596474"/>
          </a:xfrm>
        </p:spPr>
        <p:txBody>
          <a:bodyPr/>
          <a:lstStyle/>
          <a:p>
            <a:r>
              <a:rPr lang="en-IN" dirty="0"/>
              <a:t>Data Types and Variables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434392" y="2434391"/>
            <a:ext cx="6858002" cy="1989220"/>
          </a:xfrm>
        </p:spPr>
      </p:pic>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15</a:t>
            </a:fld>
            <a:endParaRPr lang="en-US" dirty="0"/>
          </a:p>
        </p:txBody>
      </p:sp>
      <p:pic>
        <p:nvPicPr>
          <p:cNvPr id="12" name="Picture 11">
            <a:extLst>
              <a:ext uri="{FF2B5EF4-FFF2-40B4-BE49-F238E27FC236}">
                <a16:creationId xmlns:a16="http://schemas.microsoft.com/office/drawing/2014/main" id="{EAC91501-AD4A-CFFF-8EA7-007BFC3403C6}"/>
              </a:ext>
            </a:extLst>
          </p:cNvPr>
          <p:cNvPicPr>
            <a:picLocks noChangeAspect="1"/>
          </p:cNvPicPr>
          <p:nvPr/>
        </p:nvPicPr>
        <p:blipFill>
          <a:blip r:embed="rId3"/>
          <a:stretch>
            <a:fillRect/>
          </a:stretch>
        </p:blipFill>
        <p:spPr>
          <a:xfrm>
            <a:off x="1989221" y="593558"/>
            <a:ext cx="10202779" cy="6264442"/>
          </a:xfrm>
          <a:prstGeom prst="rect">
            <a:avLst/>
          </a:prstGeom>
        </p:spPr>
      </p:pic>
    </p:spTree>
    <p:extLst>
      <p:ext uri="{BB962C8B-B14F-4D97-AF65-F5344CB8AC3E}">
        <p14:creationId xmlns:p14="http://schemas.microsoft.com/office/powerpoint/2010/main" val="3324314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811826" y="136525"/>
            <a:ext cx="6700894" cy="596474"/>
          </a:xfrm>
        </p:spPr>
        <p:txBody>
          <a:bodyPr/>
          <a:lstStyle/>
          <a:p>
            <a:r>
              <a:rPr lang="en-IN" dirty="0"/>
              <a:t>Data Types and Variables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16</a:t>
            </a:fld>
            <a:endParaRPr lang="en-US" dirty="0"/>
          </a:p>
        </p:txBody>
      </p:sp>
      <p:sp>
        <p:nvSpPr>
          <p:cNvPr id="3" name="TextBox 2">
            <a:extLst>
              <a:ext uri="{FF2B5EF4-FFF2-40B4-BE49-F238E27FC236}">
                <a16:creationId xmlns:a16="http://schemas.microsoft.com/office/drawing/2014/main" id="{3DFD7122-0A1D-8CFC-0617-DF01640DDE03}"/>
              </a:ext>
            </a:extLst>
          </p:cNvPr>
          <p:cNvSpPr txBox="1"/>
          <p:nvPr/>
        </p:nvSpPr>
        <p:spPr>
          <a:xfrm>
            <a:off x="2534653" y="992287"/>
            <a:ext cx="9657347" cy="400110"/>
          </a:xfrm>
          <a:prstGeom prst="rect">
            <a:avLst/>
          </a:prstGeom>
          <a:noFill/>
        </p:spPr>
        <p:txBody>
          <a:bodyPr wrap="square">
            <a:spAutoFit/>
          </a:bodyPr>
          <a:lstStyle/>
          <a:p>
            <a:pPr algn="l" fontAlgn="base"/>
            <a:r>
              <a:rPr lang="en-US" sz="2000" b="1" i="0" dirty="0">
                <a:solidFill>
                  <a:srgbClr val="273239"/>
                </a:solidFill>
                <a:effectLst/>
                <a:highlight>
                  <a:srgbClr val="FFFF00"/>
                </a:highlight>
                <a:latin typeface="Nunito" pitchFamily="2" charset="0"/>
              </a:rPr>
              <a:t>Primitive Data Type:</a:t>
            </a:r>
            <a:r>
              <a:rPr lang="en-US" sz="2000" b="0" i="0" dirty="0">
                <a:solidFill>
                  <a:srgbClr val="273239"/>
                </a:solidFill>
                <a:effectLst/>
                <a:highlight>
                  <a:srgbClr val="FFFF00"/>
                </a:highlight>
                <a:latin typeface="Nunito" pitchFamily="2" charset="0"/>
              </a:rPr>
              <a:t> such as </a:t>
            </a:r>
            <a:r>
              <a:rPr lang="en-US" sz="2000" b="0" i="0" dirty="0" err="1">
                <a:solidFill>
                  <a:srgbClr val="273239"/>
                </a:solidFill>
                <a:effectLst/>
                <a:highlight>
                  <a:srgbClr val="FFFF00"/>
                </a:highlight>
                <a:latin typeface="Nunito" pitchFamily="2" charset="0"/>
              </a:rPr>
              <a:t>boolean</a:t>
            </a:r>
            <a:r>
              <a:rPr lang="en-US" sz="2000" b="0" i="0" dirty="0">
                <a:solidFill>
                  <a:srgbClr val="273239"/>
                </a:solidFill>
                <a:effectLst/>
                <a:highlight>
                  <a:srgbClr val="FFFF00"/>
                </a:highlight>
                <a:latin typeface="Nunito" pitchFamily="2" charset="0"/>
              </a:rPr>
              <a:t>, char, int, short, byte, long, float, and double</a:t>
            </a:r>
          </a:p>
        </p:txBody>
      </p:sp>
      <p:sp>
        <p:nvSpPr>
          <p:cNvPr id="4" name="Text Placeholder 22">
            <a:extLst>
              <a:ext uri="{FF2B5EF4-FFF2-40B4-BE49-F238E27FC236}">
                <a16:creationId xmlns:a16="http://schemas.microsoft.com/office/drawing/2014/main" id="{2F3AB6AA-3D81-9A74-DB61-30526D8C4E79}"/>
              </a:ext>
            </a:extLst>
          </p:cNvPr>
          <p:cNvSpPr txBox="1">
            <a:spLocks/>
          </p:cNvSpPr>
          <p:nvPr/>
        </p:nvSpPr>
        <p:spPr>
          <a:xfrm>
            <a:off x="2534653" y="1492797"/>
            <a:ext cx="5064848" cy="65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accent5">
                    <a:lumMod val="20000"/>
                    <a:lumOff val="80000"/>
                  </a:schemeClr>
                </a:solidFill>
              </a:rPr>
              <a:t>byte</a:t>
            </a:r>
            <a:r>
              <a:rPr lang="en-IN" dirty="0">
                <a:solidFill>
                  <a:schemeClr val="accent5">
                    <a:lumMod val="20000"/>
                    <a:lumOff val="80000"/>
                  </a:schemeClr>
                </a:solidFill>
              </a:rPr>
              <a:t>: 8-bit signed integer.</a:t>
            </a:r>
            <a:endParaRPr lang="en-US" dirty="0">
              <a:solidFill>
                <a:schemeClr val="accent5">
                  <a:lumMod val="20000"/>
                  <a:lumOff val="80000"/>
                </a:schemeClr>
              </a:solidFill>
            </a:endParaRPr>
          </a:p>
        </p:txBody>
      </p:sp>
      <p:sp>
        <p:nvSpPr>
          <p:cNvPr id="5" name="Text Placeholder 22">
            <a:extLst>
              <a:ext uri="{FF2B5EF4-FFF2-40B4-BE49-F238E27FC236}">
                <a16:creationId xmlns:a16="http://schemas.microsoft.com/office/drawing/2014/main" id="{B378E89E-886F-35E7-4851-FA6607959267}"/>
              </a:ext>
            </a:extLst>
          </p:cNvPr>
          <p:cNvSpPr txBox="1">
            <a:spLocks/>
          </p:cNvSpPr>
          <p:nvPr/>
        </p:nvSpPr>
        <p:spPr>
          <a:xfrm>
            <a:off x="7622780" y="1527291"/>
            <a:ext cx="2672082" cy="65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5">
                    <a:lumMod val="20000"/>
                    <a:lumOff val="80000"/>
                  </a:schemeClr>
                </a:solidFill>
              </a:rPr>
              <a:t>byte b = 10;</a:t>
            </a:r>
          </a:p>
        </p:txBody>
      </p:sp>
      <p:sp>
        <p:nvSpPr>
          <p:cNvPr id="6" name="Text Placeholder 22">
            <a:extLst>
              <a:ext uri="{FF2B5EF4-FFF2-40B4-BE49-F238E27FC236}">
                <a16:creationId xmlns:a16="http://schemas.microsoft.com/office/drawing/2014/main" id="{756D1AA1-6714-C239-10C9-DB046CC75383}"/>
              </a:ext>
            </a:extLst>
          </p:cNvPr>
          <p:cNvSpPr txBox="1">
            <a:spLocks/>
          </p:cNvSpPr>
          <p:nvPr/>
        </p:nvSpPr>
        <p:spPr>
          <a:xfrm>
            <a:off x="2511374" y="2019275"/>
            <a:ext cx="5064848" cy="65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accent5">
                    <a:lumMod val="20000"/>
                    <a:lumOff val="80000"/>
                  </a:schemeClr>
                </a:solidFill>
              </a:rPr>
              <a:t>short</a:t>
            </a:r>
            <a:r>
              <a:rPr lang="en-IN" dirty="0">
                <a:solidFill>
                  <a:schemeClr val="accent5">
                    <a:lumMod val="20000"/>
                    <a:lumOff val="80000"/>
                  </a:schemeClr>
                </a:solidFill>
              </a:rPr>
              <a:t>: 16-bit signed integer</a:t>
            </a:r>
            <a:r>
              <a:rPr lang="en-IN" dirty="0"/>
              <a:t>.</a:t>
            </a:r>
            <a:endParaRPr lang="en-US" dirty="0">
              <a:highlight>
                <a:srgbClr val="008080"/>
              </a:highlight>
            </a:endParaRPr>
          </a:p>
        </p:txBody>
      </p:sp>
      <p:sp>
        <p:nvSpPr>
          <p:cNvPr id="7" name="Text Placeholder 22">
            <a:extLst>
              <a:ext uri="{FF2B5EF4-FFF2-40B4-BE49-F238E27FC236}">
                <a16:creationId xmlns:a16="http://schemas.microsoft.com/office/drawing/2014/main" id="{349451D9-7374-136A-6981-5C49E18F2D27}"/>
              </a:ext>
            </a:extLst>
          </p:cNvPr>
          <p:cNvSpPr txBox="1">
            <a:spLocks/>
          </p:cNvSpPr>
          <p:nvPr/>
        </p:nvSpPr>
        <p:spPr>
          <a:xfrm>
            <a:off x="7599501" y="1969448"/>
            <a:ext cx="2672082" cy="65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5">
                    <a:lumMod val="20000"/>
                    <a:lumOff val="80000"/>
                  </a:schemeClr>
                </a:solidFill>
              </a:rPr>
              <a:t>short s = 200;</a:t>
            </a:r>
          </a:p>
        </p:txBody>
      </p:sp>
      <p:sp>
        <p:nvSpPr>
          <p:cNvPr id="10" name="Text Placeholder 22">
            <a:extLst>
              <a:ext uri="{FF2B5EF4-FFF2-40B4-BE49-F238E27FC236}">
                <a16:creationId xmlns:a16="http://schemas.microsoft.com/office/drawing/2014/main" id="{1524FB83-EAEB-C49F-AF69-2A64F1A1C46B}"/>
              </a:ext>
            </a:extLst>
          </p:cNvPr>
          <p:cNvSpPr txBox="1">
            <a:spLocks/>
          </p:cNvSpPr>
          <p:nvPr/>
        </p:nvSpPr>
        <p:spPr>
          <a:xfrm>
            <a:off x="2534653" y="2628846"/>
            <a:ext cx="5064848" cy="65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accent5">
                    <a:lumMod val="20000"/>
                    <a:lumOff val="80000"/>
                  </a:schemeClr>
                </a:solidFill>
              </a:rPr>
              <a:t>int</a:t>
            </a:r>
            <a:r>
              <a:rPr lang="en-IN" dirty="0">
                <a:solidFill>
                  <a:schemeClr val="accent5">
                    <a:lumMod val="20000"/>
                    <a:lumOff val="80000"/>
                  </a:schemeClr>
                </a:solidFill>
              </a:rPr>
              <a:t>: 32-bit signed integer.</a:t>
            </a:r>
            <a:endParaRPr lang="en-US" dirty="0">
              <a:solidFill>
                <a:schemeClr val="accent5">
                  <a:lumMod val="20000"/>
                  <a:lumOff val="80000"/>
                </a:schemeClr>
              </a:solidFill>
              <a:highlight>
                <a:srgbClr val="008080"/>
              </a:highlight>
            </a:endParaRPr>
          </a:p>
        </p:txBody>
      </p:sp>
      <p:sp>
        <p:nvSpPr>
          <p:cNvPr id="11" name="Text Placeholder 22">
            <a:extLst>
              <a:ext uri="{FF2B5EF4-FFF2-40B4-BE49-F238E27FC236}">
                <a16:creationId xmlns:a16="http://schemas.microsoft.com/office/drawing/2014/main" id="{B0A82294-49C3-8F6C-A648-C91EBF9D4EA5}"/>
              </a:ext>
            </a:extLst>
          </p:cNvPr>
          <p:cNvSpPr txBox="1">
            <a:spLocks/>
          </p:cNvSpPr>
          <p:nvPr/>
        </p:nvSpPr>
        <p:spPr>
          <a:xfrm>
            <a:off x="7599501" y="2575313"/>
            <a:ext cx="2672082" cy="6305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5">
                    <a:lumMod val="20000"/>
                    <a:lumOff val="80000"/>
                  </a:schemeClr>
                </a:solidFill>
              </a:rPr>
              <a:t>int age = 25;</a:t>
            </a:r>
          </a:p>
        </p:txBody>
      </p:sp>
      <p:sp>
        <p:nvSpPr>
          <p:cNvPr id="13" name="Text Placeholder 22">
            <a:extLst>
              <a:ext uri="{FF2B5EF4-FFF2-40B4-BE49-F238E27FC236}">
                <a16:creationId xmlns:a16="http://schemas.microsoft.com/office/drawing/2014/main" id="{B0971081-EFFE-3679-D0D2-1D8694CDC945}"/>
              </a:ext>
            </a:extLst>
          </p:cNvPr>
          <p:cNvSpPr txBox="1">
            <a:spLocks/>
          </p:cNvSpPr>
          <p:nvPr/>
        </p:nvSpPr>
        <p:spPr>
          <a:xfrm>
            <a:off x="2511374" y="3277676"/>
            <a:ext cx="5064848" cy="659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solidFill>
                  <a:schemeClr val="accent5">
                    <a:lumMod val="20000"/>
                    <a:lumOff val="80000"/>
                  </a:schemeClr>
                </a:solidFill>
              </a:rPr>
              <a:t>long</a:t>
            </a:r>
            <a:r>
              <a:rPr lang="en-IN" dirty="0">
                <a:solidFill>
                  <a:schemeClr val="accent5">
                    <a:lumMod val="20000"/>
                    <a:lumOff val="80000"/>
                  </a:schemeClr>
                </a:solidFill>
              </a:rPr>
              <a:t>: 64-bit signed integer.</a:t>
            </a:r>
            <a:endParaRPr lang="en-US" dirty="0">
              <a:solidFill>
                <a:schemeClr val="accent5">
                  <a:lumMod val="20000"/>
                  <a:lumOff val="80000"/>
                </a:schemeClr>
              </a:solidFill>
              <a:highlight>
                <a:srgbClr val="008080"/>
              </a:highlight>
            </a:endParaRPr>
          </a:p>
        </p:txBody>
      </p:sp>
      <p:sp>
        <p:nvSpPr>
          <p:cNvPr id="14" name="Text Placeholder 22">
            <a:extLst>
              <a:ext uri="{FF2B5EF4-FFF2-40B4-BE49-F238E27FC236}">
                <a16:creationId xmlns:a16="http://schemas.microsoft.com/office/drawing/2014/main" id="{10201B9E-4539-129B-74F2-D3508E48293B}"/>
              </a:ext>
            </a:extLst>
          </p:cNvPr>
          <p:cNvSpPr txBox="1">
            <a:spLocks/>
          </p:cNvSpPr>
          <p:nvPr/>
        </p:nvSpPr>
        <p:spPr>
          <a:xfrm>
            <a:off x="7549806" y="3073184"/>
            <a:ext cx="4642194" cy="609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5">
                    <a:lumMod val="20000"/>
                    <a:lumOff val="80000"/>
                  </a:schemeClr>
                </a:solidFill>
              </a:rPr>
              <a:t>long distance = 15000000000L;</a:t>
            </a:r>
          </a:p>
        </p:txBody>
      </p:sp>
      <p:sp>
        <p:nvSpPr>
          <p:cNvPr id="16" name="Text Placeholder 22">
            <a:extLst>
              <a:ext uri="{FF2B5EF4-FFF2-40B4-BE49-F238E27FC236}">
                <a16:creationId xmlns:a16="http://schemas.microsoft.com/office/drawing/2014/main" id="{484C5BCB-AF8A-D10A-04B9-AA5F460FFB0F}"/>
              </a:ext>
            </a:extLst>
          </p:cNvPr>
          <p:cNvSpPr txBox="1">
            <a:spLocks/>
          </p:cNvSpPr>
          <p:nvPr/>
        </p:nvSpPr>
        <p:spPr>
          <a:xfrm>
            <a:off x="2511374" y="4011771"/>
            <a:ext cx="5064848" cy="52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5">
                    <a:lumMod val="20000"/>
                    <a:lumOff val="80000"/>
                  </a:schemeClr>
                </a:solidFill>
              </a:rPr>
              <a:t>float</a:t>
            </a:r>
            <a:r>
              <a:rPr lang="en-US" dirty="0">
                <a:solidFill>
                  <a:schemeClr val="accent5">
                    <a:lumMod val="20000"/>
                    <a:lumOff val="80000"/>
                  </a:schemeClr>
                </a:solidFill>
              </a:rPr>
              <a:t>: Single-precision 32-bit floating point.</a:t>
            </a:r>
            <a:endParaRPr lang="en-US" dirty="0">
              <a:solidFill>
                <a:schemeClr val="accent5">
                  <a:lumMod val="20000"/>
                  <a:lumOff val="80000"/>
                </a:schemeClr>
              </a:solidFill>
              <a:highlight>
                <a:srgbClr val="008080"/>
              </a:highlight>
            </a:endParaRPr>
          </a:p>
        </p:txBody>
      </p:sp>
      <p:sp>
        <p:nvSpPr>
          <p:cNvPr id="17" name="Text Placeholder 22">
            <a:extLst>
              <a:ext uri="{FF2B5EF4-FFF2-40B4-BE49-F238E27FC236}">
                <a16:creationId xmlns:a16="http://schemas.microsoft.com/office/drawing/2014/main" id="{3ECD3B8F-E4FC-599C-C760-9EAFB90DCF04}"/>
              </a:ext>
            </a:extLst>
          </p:cNvPr>
          <p:cNvSpPr txBox="1">
            <a:spLocks/>
          </p:cNvSpPr>
          <p:nvPr/>
        </p:nvSpPr>
        <p:spPr>
          <a:xfrm>
            <a:off x="7549806" y="4077059"/>
            <a:ext cx="4642194" cy="6093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chemeClr val="accent5">
                    <a:lumMod val="20000"/>
                    <a:lumOff val="80000"/>
                  </a:schemeClr>
                </a:solidFill>
              </a:rPr>
              <a:t>float pi = 3.14f;</a:t>
            </a:r>
          </a:p>
        </p:txBody>
      </p:sp>
      <p:sp>
        <p:nvSpPr>
          <p:cNvPr id="19" name="TextBox 18">
            <a:extLst>
              <a:ext uri="{FF2B5EF4-FFF2-40B4-BE49-F238E27FC236}">
                <a16:creationId xmlns:a16="http://schemas.microsoft.com/office/drawing/2014/main" id="{11A70B0A-CE77-519C-DC64-D87D4C7949E5}"/>
              </a:ext>
            </a:extLst>
          </p:cNvPr>
          <p:cNvSpPr txBox="1"/>
          <p:nvPr/>
        </p:nvSpPr>
        <p:spPr>
          <a:xfrm>
            <a:off x="3048000" y="5265548"/>
            <a:ext cx="5374105" cy="1323439"/>
          </a:xfrm>
          <a:prstGeom prst="rect">
            <a:avLst/>
          </a:prstGeom>
          <a:noFill/>
        </p:spPr>
        <p:txBody>
          <a:bodyPr wrap="square">
            <a:spAutoFit/>
          </a:bodyPr>
          <a:lstStyle/>
          <a:p>
            <a:r>
              <a:rPr lang="en-IN" sz="2000">
                <a:solidFill>
                  <a:schemeClr val="accent5">
                    <a:lumMod val="20000"/>
                    <a:lumOff val="80000"/>
                  </a:schemeClr>
                </a:solidFill>
              </a:rPr>
              <a:t>int age = 25;         // Declaration and initialization</a:t>
            </a:r>
          </a:p>
          <a:p>
            <a:r>
              <a:rPr lang="en-IN" sz="2000">
                <a:solidFill>
                  <a:schemeClr val="accent5">
                    <a:lumMod val="20000"/>
                    <a:lumOff val="80000"/>
                  </a:schemeClr>
                </a:solidFill>
              </a:rPr>
              <a:t>double salary = 50000.75;</a:t>
            </a:r>
          </a:p>
          <a:p>
            <a:r>
              <a:rPr lang="en-IN" sz="2000">
                <a:solidFill>
                  <a:schemeClr val="accent5">
                    <a:lumMod val="20000"/>
                    <a:lumOff val="80000"/>
                  </a:schemeClr>
                </a:solidFill>
              </a:rPr>
              <a:t>char grade = 'A';</a:t>
            </a:r>
          </a:p>
          <a:p>
            <a:r>
              <a:rPr lang="en-IN" sz="2000">
                <a:solidFill>
                  <a:schemeClr val="accent5">
                    <a:lumMod val="20000"/>
                    <a:lumOff val="80000"/>
                  </a:schemeClr>
                </a:solidFill>
              </a:rPr>
              <a:t>boolean isJavaFun = true;</a:t>
            </a:r>
            <a:endParaRPr lang="en-IN" sz="2000" dirty="0">
              <a:solidFill>
                <a:schemeClr val="accent5">
                  <a:lumMod val="20000"/>
                  <a:lumOff val="80000"/>
                </a:schemeClr>
              </a:solidFill>
            </a:endParaRPr>
          </a:p>
        </p:txBody>
      </p:sp>
      <p:sp>
        <p:nvSpPr>
          <p:cNvPr id="20" name="TextBox 19">
            <a:extLst>
              <a:ext uri="{FF2B5EF4-FFF2-40B4-BE49-F238E27FC236}">
                <a16:creationId xmlns:a16="http://schemas.microsoft.com/office/drawing/2014/main" id="{584B72A7-3394-94B6-15E7-FB7490053A9E}"/>
              </a:ext>
            </a:extLst>
          </p:cNvPr>
          <p:cNvSpPr txBox="1"/>
          <p:nvPr/>
        </p:nvSpPr>
        <p:spPr>
          <a:xfrm>
            <a:off x="8610600" y="5265548"/>
            <a:ext cx="2112798" cy="1938992"/>
          </a:xfrm>
          <a:prstGeom prst="rect">
            <a:avLst/>
          </a:prstGeom>
          <a:noFill/>
        </p:spPr>
        <p:txBody>
          <a:bodyPr wrap="square">
            <a:spAutoFit/>
          </a:bodyPr>
          <a:lstStyle/>
          <a:p>
            <a:r>
              <a:rPr lang="en-IN" sz="2000" dirty="0">
                <a:solidFill>
                  <a:schemeClr val="accent5">
                    <a:lumMod val="20000"/>
                    <a:lumOff val="80000"/>
                  </a:schemeClr>
                </a:solidFill>
              </a:rPr>
              <a:t>int age;</a:t>
            </a:r>
          </a:p>
          <a:p>
            <a:r>
              <a:rPr lang="en-IN" sz="2000" dirty="0">
                <a:solidFill>
                  <a:schemeClr val="accent5">
                    <a:lumMod val="20000"/>
                    <a:lumOff val="80000"/>
                  </a:schemeClr>
                </a:solidFill>
              </a:rPr>
              <a:t>age = 25;</a:t>
            </a:r>
            <a:br>
              <a:rPr lang="en-IN" sz="2000" dirty="0">
                <a:solidFill>
                  <a:schemeClr val="accent5">
                    <a:lumMod val="20000"/>
                    <a:lumOff val="80000"/>
                  </a:schemeClr>
                </a:solidFill>
              </a:rPr>
            </a:br>
            <a:r>
              <a:rPr lang="en-IN" sz="2000" dirty="0">
                <a:solidFill>
                  <a:schemeClr val="accent5">
                    <a:lumMod val="20000"/>
                    <a:lumOff val="80000"/>
                  </a:schemeClr>
                </a:solidFill>
              </a:rPr>
              <a:t>int </a:t>
            </a:r>
            <a:r>
              <a:rPr lang="en-IN" sz="2000" dirty="0" err="1">
                <a:solidFill>
                  <a:schemeClr val="accent5">
                    <a:lumMod val="20000"/>
                    <a:lumOff val="80000"/>
                  </a:schemeClr>
                </a:solidFill>
              </a:rPr>
              <a:t>num</a:t>
            </a:r>
            <a:r>
              <a:rPr lang="en-IN" sz="2000" dirty="0">
                <a:solidFill>
                  <a:schemeClr val="accent5">
                    <a:lumMod val="20000"/>
                    <a:lumOff val="80000"/>
                  </a:schemeClr>
                </a:solidFill>
              </a:rPr>
              <a:t> = 10;</a:t>
            </a:r>
          </a:p>
          <a:p>
            <a:r>
              <a:rPr lang="en-IN" sz="2000" dirty="0">
                <a:solidFill>
                  <a:schemeClr val="accent5">
                    <a:lumMod val="20000"/>
                    <a:lumOff val="80000"/>
                  </a:schemeClr>
                </a:solidFill>
              </a:rPr>
              <a:t>double d = </a:t>
            </a:r>
            <a:r>
              <a:rPr lang="en-IN" sz="2000" dirty="0" err="1">
                <a:solidFill>
                  <a:schemeClr val="accent5">
                    <a:lumMod val="20000"/>
                    <a:lumOff val="80000"/>
                  </a:schemeClr>
                </a:solidFill>
              </a:rPr>
              <a:t>num</a:t>
            </a:r>
            <a:r>
              <a:rPr lang="en-IN" sz="2000" dirty="0">
                <a:solidFill>
                  <a:schemeClr val="accent5">
                    <a:lumMod val="20000"/>
                    <a:lumOff val="80000"/>
                  </a:schemeClr>
                </a:solidFill>
              </a:rPr>
              <a:t>;  // Implicit casting</a:t>
            </a:r>
          </a:p>
          <a:p>
            <a:endParaRPr lang="en-IN" sz="2000" dirty="0">
              <a:solidFill>
                <a:schemeClr val="accent5">
                  <a:lumMod val="20000"/>
                  <a:lumOff val="80000"/>
                </a:schemeClr>
              </a:solidFill>
            </a:endParaRPr>
          </a:p>
        </p:txBody>
      </p:sp>
    </p:spTree>
    <p:extLst>
      <p:ext uri="{BB962C8B-B14F-4D97-AF65-F5344CB8AC3E}">
        <p14:creationId xmlns:p14="http://schemas.microsoft.com/office/powerpoint/2010/main" val="394403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DB4F4C0-66F2-4AE9-ACA2-A28930730CAF}"/>
              </a:ext>
            </a:extLst>
          </p:cNvPr>
          <p:cNvSpPr>
            <a:spLocks noGrp="1"/>
          </p:cNvSpPr>
          <p:nvPr>
            <p:ph type="title"/>
          </p:nvPr>
        </p:nvSpPr>
        <p:spPr>
          <a:xfrm>
            <a:off x="274453" y="199110"/>
            <a:ext cx="8614611" cy="587740"/>
          </a:xfrm>
        </p:spPr>
        <p:txBody>
          <a:bodyPr/>
          <a:lstStyle/>
          <a:p>
            <a:pPr algn="l"/>
            <a:r>
              <a:rPr lang="en-IN" b="0" i="0" dirty="0">
                <a:solidFill>
                  <a:srgbClr val="000000"/>
                </a:solidFill>
                <a:effectLst/>
                <a:highlight>
                  <a:srgbClr val="FFFFFF"/>
                </a:highlight>
                <a:latin typeface="Raleway" panose="020F0502020204030204" pitchFamily="2" charset="0"/>
              </a:rPr>
              <a:t>⌚</a:t>
            </a:r>
            <a:r>
              <a:rPr lang="en-IN" b="1" i="0" dirty="0">
                <a:solidFill>
                  <a:srgbClr val="000000"/>
                </a:solidFill>
                <a:effectLst/>
                <a:highlight>
                  <a:srgbClr val="FFFFFF"/>
                </a:highlight>
                <a:latin typeface="Raleway" panose="020F0502020204030204" pitchFamily="2" charset="0"/>
              </a:rPr>
              <a:t> Primitive Data Types</a:t>
            </a:r>
            <a:endParaRPr lang="en-IN" b="0" i="0" dirty="0">
              <a:solidFill>
                <a:srgbClr val="000000"/>
              </a:solidFill>
              <a:effectLst/>
              <a:highlight>
                <a:srgbClr val="FFFFFF"/>
              </a:highlight>
              <a:latin typeface="Raleway" panose="020F0502020204030204" pitchFamily="2" charset="0"/>
            </a:endParaRPr>
          </a:p>
        </p:txBody>
      </p:sp>
      <p:sp>
        <p:nvSpPr>
          <p:cNvPr id="5" name="Text Placeholder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a:lstStyle/>
          <a:p>
            <a:r>
              <a:rPr lang="en-ZA" dirty="0"/>
              <a:t>Convenient</a:t>
            </a:r>
            <a:endParaRPr lang="en-US" dirty="0"/>
          </a:p>
        </p:txBody>
      </p:sp>
      <p:sp>
        <p:nvSpPr>
          <p:cNvPr id="20" name="Text Placeholder 19">
            <a:extLst>
              <a:ext uri="{FF2B5EF4-FFF2-40B4-BE49-F238E27FC236}">
                <a16:creationId xmlns:a16="http://schemas.microsoft.com/office/drawing/2014/main" id="{8F832CF7-7607-44FA-A6F6-3FF361BC8C54}"/>
              </a:ext>
            </a:extLst>
          </p:cNvPr>
          <p:cNvSpPr>
            <a:spLocks noGrp="1"/>
          </p:cNvSpPr>
          <p:nvPr>
            <p:ph type="body" sz="quarter" idx="20"/>
          </p:nvPr>
        </p:nvSpPr>
        <p:spPr>
          <a:xfrm>
            <a:off x="3744687" y="2307743"/>
            <a:ext cx="1183179" cy="492025"/>
          </a:xfrm>
        </p:spPr>
        <p:txBody>
          <a:bodyPr/>
          <a:lstStyle/>
          <a:p>
            <a:r>
              <a:rPr lang="en-US" dirty="0"/>
              <a:t>A</a:t>
            </a:r>
          </a:p>
        </p:txBody>
      </p:sp>
      <p:sp>
        <p:nvSpPr>
          <p:cNvPr id="25" name="Text Placeholder 24">
            <a:extLst>
              <a:ext uri="{FF2B5EF4-FFF2-40B4-BE49-F238E27FC236}">
                <a16:creationId xmlns:a16="http://schemas.microsoft.com/office/drawing/2014/main" id="{4309D610-C2A4-44F5-86CF-CAB7B795D87A}"/>
              </a:ext>
            </a:extLst>
          </p:cNvPr>
          <p:cNvSpPr>
            <a:spLocks noGrp="1"/>
          </p:cNvSpPr>
          <p:nvPr>
            <p:ph type="body" sz="quarter" idx="26"/>
          </p:nvPr>
        </p:nvSpPr>
        <p:spPr>
          <a:xfrm>
            <a:off x="6754219" y="2067508"/>
            <a:ext cx="1706965" cy="1048575"/>
          </a:xfrm>
        </p:spPr>
        <p:txBody>
          <a:bodyPr/>
          <a:lstStyle/>
          <a:p>
            <a:r>
              <a:rPr lang="en-US" dirty="0"/>
              <a:t>Contoso</a:t>
            </a:r>
          </a:p>
        </p:txBody>
      </p:sp>
      <p:sp>
        <p:nvSpPr>
          <p:cNvPr id="13" name="Text Placeholder 12">
            <a:extLst>
              <a:ext uri="{FF2B5EF4-FFF2-40B4-BE49-F238E27FC236}">
                <a16:creationId xmlns:a16="http://schemas.microsoft.com/office/drawing/2014/main" id="{D68FEEAD-9F82-4D26-A696-EF776869AA98}"/>
              </a:ext>
            </a:extLst>
          </p:cNvPr>
          <p:cNvSpPr>
            <a:spLocks noGrp="1"/>
          </p:cNvSpPr>
          <p:nvPr>
            <p:ph type="body" sz="quarter" idx="25"/>
          </p:nvPr>
        </p:nvSpPr>
        <p:spPr>
          <a:xfrm>
            <a:off x="2545032" y="3467155"/>
            <a:ext cx="1209143" cy="492025"/>
          </a:xfrm>
        </p:spPr>
        <p:txBody>
          <a:bodyPr/>
          <a:lstStyle/>
          <a:p>
            <a:r>
              <a:rPr lang="en-ZA" dirty="0"/>
              <a:t>Expensive​</a:t>
            </a:r>
            <a:endParaRPr lang="en-US" dirty="0"/>
          </a:p>
        </p:txBody>
      </p:sp>
      <p:sp>
        <p:nvSpPr>
          <p:cNvPr id="19" name="Text Placeholder 18">
            <a:extLst>
              <a:ext uri="{FF2B5EF4-FFF2-40B4-BE49-F238E27FC236}">
                <a16:creationId xmlns:a16="http://schemas.microsoft.com/office/drawing/2014/main" id="{2AF1C9F2-F99F-4977-90E2-7421C5EFCC68}"/>
              </a:ext>
            </a:extLst>
          </p:cNvPr>
          <p:cNvSpPr>
            <a:spLocks noGrp="1"/>
          </p:cNvSpPr>
          <p:nvPr>
            <p:ph type="body" sz="quarter" idx="19"/>
          </p:nvPr>
        </p:nvSpPr>
        <p:spPr>
          <a:xfrm>
            <a:off x="8441651" y="3467155"/>
            <a:ext cx="1380681" cy="492025"/>
          </a:xfrm>
        </p:spPr>
        <p:txBody>
          <a:bodyPr/>
          <a:lstStyle/>
          <a:p>
            <a:r>
              <a:rPr lang="en-US" dirty="0"/>
              <a:t>Affordable</a:t>
            </a:r>
          </a:p>
        </p:txBody>
      </p:sp>
      <p:sp>
        <p:nvSpPr>
          <p:cNvPr id="22" name="Text Placeholder 21">
            <a:extLst>
              <a:ext uri="{FF2B5EF4-FFF2-40B4-BE49-F238E27FC236}">
                <a16:creationId xmlns:a16="http://schemas.microsoft.com/office/drawing/2014/main" id="{6C930D17-61AE-4FD7-9538-B1BFE93992E4}"/>
              </a:ext>
            </a:extLst>
          </p:cNvPr>
          <p:cNvSpPr>
            <a:spLocks noGrp="1"/>
          </p:cNvSpPr>
          <p:nvPr>
            <p:ph type="body" sz="quarter" idx="22"/>
          </p:nvPr>
        </p:nvSpPr>
        <p:spPr>
          <a:xfrm>
            <a:off x="2643702" y="4552190"/>
            <a:ext cx="1183179" cy="492025"/>
          </a:xfrm>
        </p:spPr>
        <p:txBody>
          <a:bodyPr/>
          <a:lstStyle/>
          <a:p>
            <a:r>
              <a:rPr lang="en-US" dirty="0"/>
              <a:t>D</a:t>
            </a:r>
          </a:p>
        </p:txBody>
      </p:sp>
      <p:sp>
        <p:nvSpPr>
          <p:cNvPr id="21" name="Text Placeholder 20">
            <a:extLst>
              <a:ext uri="{FF2B5EF4-FFF2-40B4-BE49-F238E27FC236}">
                <a16:creationId xmlns:a16="http://schemas.microsoft.com/office/drawing/2014/main" id="{D4E46C20-29A2-437D-B6AF-FD40CF856903}"/>
              </a:ext>
            </a:extLst>
          </p:cNvPr>
          <p:cNvSpPr>
            <a:spLocks noGrp="1"/>
          </p:cNvSpPr>
          <p:nvPr>
            <p:ph type="body" sz="quarter" idx="21"/>
          </p:nvPr>
        </p:nvSpPr>
        <p:spPr>
          <a:xfrm>
            <a:off x="4181179" y="4420460"/>
            <a:ext cx="1183179" cy="492025"/>
          </a:xfrm>
        </p:spPr>
        <p:txBody>
          <a:bodyPr/>
          <a:lstStyle/>
          <a:p>
            <a:r>
              <a:rPr lang="en-US" dirty="0"/>
              <a:t>E</a:t>
            </a:r>
          </a:p>
        </p:txBody>
      </p:sp>
      <p:sp>
        <p:nvSpPr>
          <p:cNvPr id="23" name="Text Placeholder 22">
            <a:extLst>
              <a:ext uri="{FF2B5EF4-FFF2-40B4-BE49-F238E27FC236}">
                <a16:creationId xmlns:a16="http://schemas.microsoft.com/office/drawing/2014/main" id="{DE6D523F-7738-4D52-A95F-0C60A7A17AD9}"/>
              </a:ext>
            </a:extLst>
          </p:cNvPr>
          <p:cNvSpPr>
            <a:spLocks noGrp="1"/>
          </p:cNvSpPr>
          <p:nvPr>
            <p:ph type="body" sz="quarter" idx="23"/>
          </p:nvPr>
        </p:nvSpPr>
        <p:spPr>
          <a:xfrm>
            <a:off x="6400052" y="4120885"/>
            <a:ext cx="1183179" cy="492025"/>
          </a:xfrm>
        </p:spPr>
        <p:txBody>
          <a:bodyPr/>
          <a:lstStyle/>
          <a:p>
            <a:r>
              <a:rPr lang="en-US" dirty="0"/>
              <a:t>B</a:t>
            </a:r>
          </a:p>
        </p:txBody>
      </p:sp>
      <p:sp>
        <p:nvSpPr>
          <p:cNvPr id="24" name="Text Placeholder 23">
            <a:extLst>
              <a:ext uri="{FF2B5EF4-FFF2-40B4-BE49-F238E27FC236}">
                <a16:creationId xmlns:a16="http://schemas.microsoft.com/office/drawing/2014/main" id="{46798448-F046-4A21-A5BD-552B9ED2C553}"/>
              </a:ext>
            </a:extLst>
          </p:cNvPr>
          <p:cNvSpPr>
            <a:spLocks noGrp="1"/>
          </p:cNvSpPr>
          <p:nvPr>
            <p:ph type="body" sz="quarter" idx="24"/>
          </p:nvPr>
        </p:nvSpPr>
        <p:spPr>
          <a:xfrm>
            <a:off x="7860695" y="4820889"/>
            <a:ext cx="1183179" cy="492025"/>
          </a:xfrm>
        </p:spPr>
        <p:txBody>
          <a:bodyPr/>
          <a:lstStyle/>
          <a:p>
            <a:r>
              <a:rPr lang="en-US" dirty="0"/>
              <a:t>C</a:t>
            </a:r>
          </a:p>
        </p:txBody>
      </p:sp>
      <p:sp>
        <p:nvSpPr>
          <p:cNvPr id="6" name="Text Placeholder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a:lstStyle/>
          <a:p>
            <a:r>
              <a:rPr lang="en-ZA" dirty="0"/>
              <a:t>Inconvenient​</a:t>
            </a:r>
            <a:endParaRPr lang="en-US" dirty="0"/>
          </a:p>
        </p:txBody>
      </p:sp>
      <p:sp>
        <p:nvSpPr>
          <p:cNvPr id="50" name="Slide Number Placehold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17</a:t>
            </a:fld>
            <a:endParaRPr lang="en-US" dirty="0"/>
          </a:p>
        </p:txBody>
      </p:sp>
      <p:sp>
        <p:nvSpPr>
          <p:cNvPr id="37" name="Rectangle 36">
            <a:extLst>
              <a:ext uri="{FF2B5EF4-FFF2-40B4-BE49-F238E27FC236}">
                <a16:creationId xmlns:a16="http://schemas.microsoft.com/office/drawing/2014/main" id="{B96072A2-2AD1-4FCC-94CB-2D6008B44D73}"/>
              </a:ext>
              <a:ext uri="{C183D7F6-B498-43B3-948B-1728B52AA6E4}">
                <adec:decorative xmlns:adec="http://schemas.microsoft.com/office/drawing/2017/decorative" val="1"/>
              </a:ext>
            </a:extLst>
          </p:cNvPr>
          <p:cNvSpPr/>
          <p:nvPr/>
        </p:nvSpPr>
        <p:spPr>
          <a:xfrm>
            <a:off x="6799744" y="2298701"/>
            <a:ext cx="1595680" cy="58419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4150807" y="2384920"/>
            <a:ext cx="350155" cy="349502"/>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932B490-6CD8-4839-A202-51E6FAA0A9EB}"/>
              </a:ext>
              <a:ext uri="{C183D7F6-B498-43B3-948B-1728B52AA6E4}">
                <adec:decorative xmlns:adec="http://schemas.microsoft.com/office/drawing/2017/decorative" val="1"/>
              </a:ext>
            </a:extLst>
          </p:cNvPr>
          <p:cNvSpPr/>
          <p:nvPr/>
        </p:nvSpPr>
        <p:spPr>
          <a:xfrm>
            <a:off x="3038655" y="4629430"/>
            <a:ext cx="350155" cy="349502"/>
          </a:xfrm>
          <a:prstGeom prst="rect">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4E743C97-B414-4218-B46A-9211BA1B4B75}"/>
              </a:ext>
              <a:ext uri="{C183D7F6-B498-43B3-948B-1728B52AA6E4}">
                <adec:decorative xmlns:adec="http://schemas.microsoft.com/office/drawing/2017/decorative" val="1"/>
              </a:ext>
            </a:extLst>
          </p:cNvPr>
          <p:cNvSpPr/>
          <p:nvPr/>
        </p:nvSpPr>
        <p:spPr>
          <a:xfrm>
            <a:off x="4581759" y="4487842"/>
            <a:ext cx="350155" cy="349502"/>
          </a:xfrm>
          <a:prstGeom prst="rect">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50155" cy="349502"/>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F2AA8D-15B3-441D-853F-87E857C4ABDC}"/>
              </a:ext>
              <a:ext uri="{C183D7F6-B498-43B3-948B-1728B52AA6E4}">
                <adec:decorative xmlns:adec="http://schemas.microsoft.com/office/drawing/2017/decorative" val="1"/>
              </a:ext>
            </a:extLst>
          </p:cNvPr>
          <p:cNvSpPr/>
          <p:nvPr/>
        </p:nvSpPr>
        <p:spPr>
          <a:xfrm>
            <a:off x="8264706" y="4892322"/>
            <a:ext cx="350155" cy="34950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1C8F8D6-5C0E-DF17-A1CF-8925D6029C76}"/>
              </a:ext>
            </a:extLst>
          </p:cNvPr>
          <p:cNvPicPr>
            <a:picLocks noChangeAspect="1"/>
          </p:cNvPicPr>
          <p:nvPr/>
        </p:nvPicPr>
        <p:blipFill>
          <a:blip r:embed="rId2"/>
          <a:srcRect/>
          <a:stretch/>
        </p:blipFill>
        <p:spPr>
          <a:xfrm>
            <a:off x="1" y="620068"/>
            <a:ext cx="12191999" cy="5776300"/>
          </a:xfrm>
          <a:prstGeom prst="rect">
            <a:avLst/>
          </a:prstGeom>
        </p:spPr>
      </p:pic>
    </p:spTree>
    <p:extLst>
      <p:ext uri="{BB962C8B-B14F-4D97-AF65-F5344CB8AC3E}">
        <p14:creationId xmlns:p14="http://schemas.microsoft.com/office/powerpoint/2010/main" val="2372535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18</a:t>
            </a:fld>
            <a:endParaRPr lang="en-US" dirty="0"/>
          </a:p>
        </p:txBody>
      </p:sp>
      <p:sp>
        <p:nvSpPr>
          <p:cNvPr id="3" name="TextBox 2">
            <a:extLst>
              <a:ext uri="{FF2B5EF4-FFF2-40B4-BE49-F238E27FC236}">
                <a16:creationId xmlns:a16="http://schemas.microsoft.com/office/drawing/2014/main" id="{3DFD7122-0A1D-8CFC-0617-DF01640DDE03}"/>
              </a:ext>
            </a:extLst>
          </p:cNvPr>
          <p:cNvSpPr txBox="1"/>
          <p:nvPr/>
        </p:nvSpPr>
        <p:spPr>
          <a:xfrm>
            <a:off x="2672081" y="314772"/>
            <a:ext cx="8557393" cy="461665"/>
          </a:xfrm>
          <a:prstGeom prst="rect">
            <a:avLst/>
          </a:prstGeom>
          <a:noFill/>
        </p:spPr>
        <p:txBody>
          <a:bodyPr wrap="square">
            <a:spAutoFit/>
          </a:bodyPr>
          <a:lstStyle/>
          <a:p>
            <a:pPr algn="l" fontAlgn="base"/>
            <a:r>
              <a:rPr lang="en-IN" sz="2400" dirty="0">
                <a:highlight>
                  <a:srgbClr val="FFFF00"/>
                </a:highlight>
              </a:rPr>
              <a:t>Non-Primitive Data Types</a:t>
            </a:r>
            <a:endParaRPr lang="en-US" sz="2400" b="0" i="0" dirty="0">
              <a:solidFill>
                <a:srgbClr val="273239"/>
              </a:solidFill>
              <a:effectLst/>
              <a:highlight>
                <a:srgbClr val="FFFF00"/>
              </a:highlight>
              <a:latin typeface="Nunito" pitchFamily="2" charset="0"/>
            </a:endParaRPr>
          </a:p>
        </p:txBody>
      </p:sp>
      <p:sp>
        <p:nvSpPr>
          <p:cNvPr id="2" name="Rectangle 1">
            <a:extLst>
              <a:ext uri="{FF2B5EF4-FFF2-40B4-BE49-F238E27FC236}">
                <a16:creationId xmlns:a16="http://schemas.microsoft.com/office/drawing/2014/main" id="{D0E10DA0-63C4-97AD-C98B-1687D1534142}"/>
              </a:ext>
            </a:extLst>
          </p:cNvPr>
          <p:cNvSpPr>
            <a:spLocks noChangeArrowheads="1"/>
          </p:cNvSpPr>
          <p:nvPr/>
        </p:nvSpPr>
        <p:spPr bwMode="auto">
          <a:xfrm>
            <a:off x="2483796" y="818329"/>
            <a:ext cx="945053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accent5">
                    <a:lumMod val="20000"/>
                    <a:lumOff val="80000"/>
                  </a:schemeClr>
                </a:solidFill>
                <a:effectLst/>
                <a:latin typeface="Arial" panose="020B0604020202020204" pitchFamily="34" charset="0"/>
              </a:rPr>
              <a:t>String: </a:t>
            </a:r>
            <a:r>
              <a:rPr kumimoji="0" lang="en-US" altLang="en-US" sz="2400" b="0" i="0" u="none" strike="noStrike" cap="none" normalizeH="0" baseline="0" dirty="0">
                <a:ln>
                  <a:noFill/>
                </a:ln>
                <a:solidFill>
                  <a:schemeClr val="accent5">
                    <a:lumMod val="20000"/>
                    <a:lumOff val="80000"/>
                  </a:schemeClr>
                </a:solidFill>
                <a:effectLst/>
                <a:latin typeface="Arial" panose="020B0604020202020204" pitchFamily="34" charset="0"/>
              </a:rPr>
              <a:t>A </a:t>
            </a:r>
            <a:r>
              <a:rPr kumimoji="0" lang="en-US" altLang="en-US" sz="2400" b="0" i="0" u="none" strike="noStrike" cap="none" normalizeH="0" baseline="0" dirty="0">
                <a:ln>
                  <a:noFill/>
                </a:ln>
                <a:solidFill>
                  <a:schemeClr val="accent5">
                    <a:lumMod val="20000"/>
                    <a:lumOff val="80000"/>
                  </a:schemeClr>
                </a:solidFill>
                <a:effectLst/>
                <a:latin typeface="Arial Unicode MS"/>
              </a:rPr>
              <a:t>String</a:t>
            </a:r>
            <a:r>
              <a:rPr kumimoji="0" lang="en-US" altLang="en-US" sz="2400" b="0" i="0" u="none" strike="noStrike" cap="none" normalizeH="0" baseline="0" dirty="0">
                <a:ln>
                  <a:noFill/>
                </a:ln>
                <a:solidFill>
                  <a:schemeClr val="accent5">
                    <a:lumMod val="20000"/>
                    <a:lumOff val="80000"/>
                  </a:schemeClr>
                </a:solidFill>
                <a:effectLst/>
              </a:rPr>
              <a:t> in Java is a sequence of characters. It is not a primitive data type but a class that belongs to the </a:t>
            </a:r>
            <a:r>
              <a:rPr kumimoji="0" lang="en-US" altLang="en-US" sz="2400" b="0" i="0" u="none" strike="noStrike" cap="none" normalizeH="0" baseline="0" dirty="0" err="1">
                <a:ln>
                  <a:noFill/>
                </a:ln>
                <a:solidFill>
                  <a:schemeClr val="accent5">
                    <a:lumMod val="20000"/>
                    <a:lumOff val="80000"/>
                  </a:schemeClr>
                </a:solidFill>
                <a:effectLst/>
                <a:latin typeface="Arial Unicode MS"/>
              </a:rPr>
              <a:t>java.lang</a:t>
            </a:r>
            <a:r>
              <a:rPr kumimoji="0" lang="en-US" altLang="en-US" sz="2400" b="0" i="0" u="none" strike="noStrike" cap="none" normalizeH="0" baseline="0" dirty="0">
                <a:ln>
                  <a:noFill/>
                </a:ln>
                <a:solidFill>
                  <a:schemeClr val="accent5">
                    <a:lumMod val="20000"/>
                    <a:lumOff val="80000"/>
                  </a:schemeClr>
                </a:solidFill>
                <a:effectLst/>
              </a:rPr>
              <a:t> package. Strings are used to store and manipulate text.</a:t>
            </a:r>
            <a:endParaRPr kumimoji="0" lang="en-US" altLang="en-US" sz="2400" b="0" i="0" u="none" strike="noStrike" cap="none" normalizeH="0" baseline="0" dirty="0">
              <a:ln>
                <a:noFill/>
              </a:ln>
              <a:solidFill>
                <a:schemeClr val="accent5">
                  <a:lumMod val="20000"/>
                  <a:lumOff val="80000"/>
                </a:schemeClr>
              </a:solidFill>
              <a:effectLst/>
              <a:latin typeface="Arial" panose="020B0604020202020204" pitchFamily="34" charset="0"/>
            </a:endParaRPr>
          </a:p>
        </p:txBody>
      </p:sp>
      <p:sp>
        <p:nvSpPr>
          <p:cNvPr id="12" name="TextBox 11">
            <a:extLst>
              <a:ext uri="{FF2B5EF4-FFF2-40B4-BE49-F238E27FC236}">
                <a16:creationId xmlns:a16="http://schemas.microsoft.com/office/drawing/2014/main" id="{9B6C3D5C-5610-0396-F5DE-6162DBB53986}"/>
              </a:ext>
            </a:extLst>
          </p:cNvPr>
          <p:cNvSpPr txBox="1"/>
          <p:nvPr/>
        </p:nvSpPr>
        <p:spPr>
          <a:xfrm>
            <a:off x="2811826" y="1968110"/>
            <a:ext cx="6669058" cy="1938992"/>
          </a:xfrm>
          <a:prstGeom prst="rect">
            <a:avLst/>
          </a:prstGeom>
          <a:noFill/>
        </p:spPr>
        <p:txBody>
          <a:bodyPr wrap="square">
            <a:spAutoFit/>
          </a:bodyPr>
          <a:lstStyle/>
          <a:p>
            <a:r>
              <a:rPr lang="en-IN" sz="2000" dirty="0">
                <a:solidFill>
                  <a:schemeClr val="accent2">
                    <a:lumMod val="60000"/>
                    <a:lumOff val="40000"/>
                  </a:schemeClr>
                </a:solidFill>
              </a:rPr>
              <a:t>public class </a:t>
            </a:r>
            <a:r>
              <a:rPr lang="en-IN" sz="2000" dirty="0" err="1">
                <a:solidFill>
                  <a:schemeClr val="accent2">
                    <a:lumMod val="60000"/>
                    <a:lumOff val="40000"/>
                  </a:schemeClr>
                </a:solidFill>
              </a:rPr>
              <a:t>StringExample</a:t>
            </a:r>
            <a:r>
              <a:rPr lang="en-IN" sz="2000" dirty="0">
                <a:solidFill>
                  <a:schemeClr val="accent2">
                    <a:lumMod val="60000"/>
                    <a:lumOff val="40000"/>
                  </a:schemeClr>
                </a:solidFill>
              </a:rPr>
              <a:t> {</a:t>
            </a:r>
          </a:p>
          <a:p>
            <a:r>
              <a:rPr lang="en-IN" sz="2000" dirty="0">
                <a:solidFill>
                  <a:schemeClr val="accent2">
                    <a:lumMod val="60000"/>
                    <a:lumOff val="40000"/>
                  </a:schemeClr>
                </a:solidFill>
              </a:rPr>
              <a:t>    public static void main(String[] </a:t>
            </a:r>
            <a:r>
              <a:rPr lang="en-IN" sz="2000" dirty="0" err="1">
                <a:solidFill>
                  <a:schemeClr val="accent2">
                    <a:lumMod val="60000"/>
                    <a:lumOff val="40000"/>
                  </a:schemeClr>
                </a:solidFill>
              </a:rPr>
              <a:t>args</a:t>
            </a:r>
            <a:r>
              <a:rPr lang="en-IN" sz="2000" dirty="0">
                <a:solidFill>
                  <a:schemeClr val="accent2">
                    <a:lumMod val="60000"/>
                    <a:lumOff val="40000"/>
                  </a:schemeClr>
                </a:solidFill>
              </a:rPr>
              <a:t>) {</a:t>
            </a:r>
          </a:p>
          <a:p>
            <a:r>
              <a:rPr lang="en-IN" sz="2000" dirty="0">
                <a:solidFill>
                  <a:schemeClr val="accent2">
                    <a:lumMod val="60000"/>
                    <a:lumOff val="40000"/>
                  </a:schemeClr>
                </a:solidFill>
              </a:rPr>
              <a:t>        String greeting = "Hello, World!";</a:t>
            </a:r>
          </a:p>
          <a:p>
            <a:r>
              <a:rPr lang="en-IN" sz="2000" dirty="0">
                <a:solidFill>
                  <a:schemeClr val="accent2">
                    <a:lumMod val="60000"/>
                    <a:lumOff val="40000"/>
                  </a:schemeClr>
                </a:solidFill>
              </a:rPr>
              <a:t>        </a:t>
            </a:r>
            <a:r>
              <a:rPr lang="en-IN" sz="2000" dirty="0" err="1">
                <a:solidFill>
                  <a:schemeClr val="accent2">
                    <a:lumMod val="60000"/>
                    <a:lumOff val="40000"/>
                  </a:schemeClr>
                </a:solidFill>
              </a:rPr>
              <a:t>System.out.println</a:t>
            </a:r>
            <a:r>
              <a:rPr lang="en-IN" sz="2000" dirty="0">
                <a:solidFill>
                  <a:schemeClr val="accent2">
                    <a:lumMod val="60000"/>
                    <a:lumOff val="40000"/>
                  </a:schemeClr>
                </a:solidFill>
              </a:rPr>
              <a:t>(greeting);</a:t>
            </a:r>
          </a:p>
          <a:p>
            <a:r>
              <a:rPr lang="en-IN" sz="2000" dirty="0">
                <a:solidFill>
                  <a:schemeClr val="accent2">
                    <a:lumMod val="60000"/>
                    <a:lumOff val="40000"/>
                  </a:schemeClr>
                </a:solidFill>
              </a:rPr>
              <a:t>    }</a:t>
            </a:r>
          </a:p>
          <a:p>
            <a:r>
              <a:rPr lang="en-IN" sz="2000" dirty="0">
                <a:solidFill>
                  <a:schemeClr val="accent2">
                    <a:lumMod val="60000"/>
                    <a:lumOff val="40000"/>
                  </a:schemeClr>
                </a:solidFill>
              </a:rPr>
              <a:t>}</a:t>
            </a:r>
          </a:p>
        </p:txBody>
      </p:sp>
      <p:sp>
        <p:nvSpPr>
          <p:cNvPr id="18" name="Rectangle 17">
            <a:extLst>
              <a:ext uri="{FF2B5EF4-FFF2-40B4-BE49-F238E27FC236}">
                <a16:creationId xmlns:a16="http://schemas.microsoft.com/office/drawing/2014/main" id="{2679A208-A7D8-7415-EDC2-345B1A65984F}"/>
              </a:ext>
            </a:extLst>
          </p:cNvPr>
          <p:cNvSpPr>
            <a:spLocks noChangeArrowheads="1"/>
          </p:cNvSpPr>
          <p:nvPr/>
        </p:nvSpPr>
        <p:spPr bwMode="auto">
          <a:xfrm>
            <a:off x="2321389" y="3890788"/>
            <a:ext cx="961294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err="1">
                <a:solidFill>
                  <a:schemeClr val="accent4">
                    <a:lumMod val="20000"/>
                    <a:lumOff val="80000"/>
                  </a:schemeClr>
                </a:solidFill>
              </a:rPr>
              <a:t>Array:</a:t>
            </a:r>
            <a:r>
              <a:rPr lang="en-US" sz="2400" dirty="0" err="1">
                <a:solidFill>
                  <a:schemeClr val="accent4">
                    <a:lumMod val="20000"/>
                    <a:lumOff val="80000"/>
                  </a:schemeClr>
                </a:solidFill>
              </a:rPr>
              <a:t>An</a:t>
            </a:r>
            <a:r>
              <a:rPr lang="en-US" sz="2400" dirty="0">
                <a:solidFill>
                  <a:schemeClr val="accent4">
                    <a:lumMod val="20000"/>
                    <a:lumOff val="80000"/>
                  </a:schemeClr>
                </a:solidFill>
              </a:rPr>
              <a:t> array is a collection of elements of the same data type. Arrays in Java are objects that store multiple variables of the same type. The size of the array is fixed after it is declared.</a:t>
            </a:r>
          </a:p>
        </p:txBody>
      </p:sp>
      <p:sp>
        <p:nvSpPr>
          <p:cNvPr id="21" name="TextBox 20">
            <a:extLst>
              <a:ext uri="{FF2B5EF4-FFF2-40B4-BE49-F238E27FC236}">
                <a16:creationId xmlns:a16="http://schemas.microsoft.com/office/drawing/2014/main" id="{37ED6B6E-983A-1B86-DE10-F21AC05D51B0}"/>
              </a:ext>
            </a:extLst>
          </p:cNvPr>
          <p:cNvSpPr txBox="1"/>
          <p:nvPr/>
        </p:nvSpPr>
        <p:spPr>
          <a:xfrm>
            <a:off x="2811825" y="5290219"/>
            <a:ext cx="6781353" cy="1015663"/>
          </a:xfrm>
          <a:prstGeom prst="rect">
            <a:avLst/>
          </a:prstGeom>
          <a:noFill/>
        </p:spPr>
        <p:txBody>
          <a:bodyPr wrap="square">
            <a:spAutoFit/>
          </a:bodyPr>
          <a:lstStyle/>
          <a:p>
            <a:r>
              <a:rPr lang="en-US" sz="2000" dirty="0">
                <a:solidFill>
                  <a:schemeClr val="accent2">
                    <a:lumMod val="60000"/>
                    <a:lumOff val="40000"/>
                  </a:schemeClr>
                </a:solidFill>
              </a:rPr>
              <a:t>int[] numbers = {1, 2, 3, 4, 5}; // Declaration and initialization String[] fruits = new String[3]; // Declaration with size </a:t>
            </a:r>
          </a:p>
          <a:p>
            <a:r>
              <a:rPr lang="en-US" sz="2000" dirty="0">
                <a:solidFill>
                  <a:schemeClr val="accent2">
                    <a:lumMod val="60000"/>
                    <a:lumOff val="40000"/>
                  </a:schemeClr>
                </a:solidFill>
              </a:rPr>
              <a:t>fruits[0] = "Apple"; fruits[1] = "Banana"; fruits[2] = "Cherry";</a:t>
            </a:r>
            <a:endParaRPr lang="en-IN" sz="2000" dirty="0">
              <a:solidFill>
                <a:schemeClr val="accent2">
                  <a:lumMod val="60000"/>
                  <a:lumOff val="40000"/>
                </a:schemeClr>
              </a:solidFill>
            </a:endParaRPr>
          </a:p>
        </p:txBody>
      </p:sp>
    </p:spTree>
    <p:extLst>
      <p:ext uri="{BB962C8B-B14F-4D97-AF65-F5344CB8AC3E}">
        <p14:creationId xmlns:p14="http://schemas.microsoft.com/office/powerpoint/2010/main" val="4019725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70991" y="0"/>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IN" sz="4000" dirty="0"/>
              <a:t>Type Casting</a:t>
            </a:r>
            <a:endParaRPr lang="en-US" sz="4000" noProof="0" dirty="0"/>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72716" y="787506"/>
            <a:ext cx="11357809" cy="630937"/>
          </a:xfrm>
        </p:spPr>
        <p:txBody>
          <a:bodyPr>
            <a:normAutofit lnSpcReduction="10000"/>
          </a:bodyPr>
          <a:lstStyle/>
          <a:p>
            <a:pPr algn="l"/>
            <a:r>
              <a:rPr lang="en-US" sz="2000" dirty="0"/>
              <a:t>Type casting is the process of converting one data type into another. There are two types of type casting in Java:</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19</a:t>
            </a:fld>
            <a:endParaRPr lang="en-US" dirty="0"/>
          </a:p>
        </p:txBody>
      </p:sp>
      <p:sp>
        <p:nvSpPr>
          <p:cNvPr id="3" name="TextBox 2">
            <a:extLst>
              <a:ext uri="{FF2B5EF4-FFF2-40B4-BE49-F238E27FC236}">
                <a16:creationId xmlns:a16="http://schemas.microsoft.com/office/drawing/2014/main" id="{7EC81C7B-45E4-A860-5F64-808DB1900B67}"/>
              </a:ext>
            </a:extLst>
          </p:cNvPr>
          <p:cNvSpPr txBox="1"/>
          <p:nvPr/>
        </p:nvSpPr>
        <p:spPr>
          <a:xfrm>
            <a:off x="2294528" y="3001376"/>
            <a:ext cx="6096000" cy="830997"/>
          </a:xfrm>
          <a:prstGeom prst="rect">
            <a:avLst/>
          </a:prstGeom>
          <a:noFill/>
        </p:spPr>
        <p:txBody>
          <a:bodyPr wrap="square">
            <a:spAutoFit/>
          </a:bodyPr>
          <a:lstStyle/>
          <a:p>
            <a:r>
              <a:rPr lang="en-IN" sz="2400" dirty="0">
                <a:solidFill>
                  <a:schemeClr val="accent2">
                    <a:lumMod val="40000"/>
                    <a:lumOff val="60000"/>
                  </a:schemeClr>
                </a:solidFill>
              </a:rPr>
              <a:t>int </a:t>
            </a:r>
            <a:r>
              <a:rPr lang="en-IN" sz="2400" dirty="0" err="1">
                <a:solidFill>
                  <a:schemeClr val="accent2">
                    <a:lumMod val="40000"/>
                    <a:lumOff val="60000"/>
                  </a:schemeClr>
                </a:solidFill>
              </a:rPr>
              <a:t>num</a:t>
            </a:r>
            <a:r>
              <a:rPr lang="en-IN" sz="2400" dirty="0">
                <a:solidFill>
                  <a:schemeClr val="accent2">
                    <a:lumMod val="40000"/>
                    <a:lumOff val="60000"/>
                  </a:schemeClr>
                </a:solidFill>
              </a:rPr>
              <a:t> = 10;</a:t>
            </a:r>
          </a:p>
          <a:p>
            <a:r>
              <a:rPr lang="en-IN" sz="2400" dirty="0">
                <a:solidFill>
                  <a:schemeClr val="accent2">
                    <a:lumMod val="40000"/>
                    <a:lumOff val="60000"/>
                  </a:schemeClr>
                </a:solidFill>
              </a:rPr>
              <a:t>double d = </a:t>
            </a:r>
            <a:r>
              <a:rPr lang="en-IN" sz="2400" dirty="0" err="1">
                <a:solidFill>
                  <a:schemeClr val="accent2">
                    <a:lumMod val="40000"/>
                    <a:lumOff val="60000"/>
                  </a:schemeClr>
                </a:solidFill>
              </a:rPr>
              <a:t>num</a:t>
            </a:r>
            <a:r>
              <a:rPr lang="en-IN" sz="2400" dirty="0">
                <a:solidFill>
                  <a:schemeClr val="accent2">
                    <a:lumMod val="40000"/>
                    <a:lumOff val="60000"/>
                  </a:schemeClr>
                </a:solidFill>
              </a:rPr>
              <a:t>;  // Implicit casting</a:t>
            </a:r>
          </a:p>
        </p:txBody>
      </p:sp>
      <p:sp>
        <p:nvSpPr>
          <p:cNvPr id="4" name="Text Placeholder 5">
            <a:extLst>
              <a:ext uri="{FF2B5EF4-FFF2-40B4-BE49-F238E27FC236}">
                <a16:creationId xmlns:a16="http://schemas.microsoft.com/office/drawing/2014/main" id="{FEE633B5-1649-8910-CCB1-AF43FE0F29AC}"/>
              </a:ext>
            </a:extLst>
          </p:cNvPr>
          <p:cNvSpPr txBox="1">
            <a:spLocks/>
          </p:cNvSpPr>
          <p:nvPr/>
        </p:nvSpPr>
        <p:spPr>
          <a:xfrm>
            <a:off x="435970" y="1999626"/>
            <a:ext cx="11357809" cy="63093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Posterama" panose="020B0504020200020000" pitchFamily="34" charset="0"/>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t>Implicit Casting (Widening Conversion)</a:t>
            </a:r>
            <a:r>
              <a:rPr lang="en-US" sz="2000" dirty="0"/>
              <a:t>: Automatically performed when converting a smaller type to a larger type size.</a:t>
            </a:r>
          </a:p>
        </p:txBody>
      </p:sp>
      <p:sp>
        <p:nvSpPr>
          <p:cNvPr id="19" name="Text Placeholder 5">
            <a:extLst>
              <a:ext uri="{FF2B5EF4-FFF2-40B4-BE49-F238E27FC236}">
                <a16:creationId xmlns:a16="http://schemas.microsoft.com/office/drawing/2014/main" id="{C70E76F4-A7DE-D6CF-E768-F39DE544635B}"/>
              </a:ext>
            </a:extLst>
          </p:cNvPr>
          <p:cNvSpPr txBox="1">
            <a:spLocks/>
          </p:cNvSpPr>
          <p:nvPr/>
        </p:nvSpPr>
        <p:spPr>
          <a:xfrm>
            <a:off x="435970" y="3999981"/>
            <a:ext cx="11357809" cy="11442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Posterama" panose="020B0504020200020000" pitchFamily="34" charset="0"/>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1" dirty="0"/>
              <a:t>Explicit Casting (Narrowing Conversion)</a:t>
            </a:r>
            <a:r>
              <a:rPr lang="en-US" sz="2000" dirty="0"/>
              <a:t>: Must be performed manually by placing the type in parentheses in front of the value.</a:t>
            </a:r>
          </a:p>
        </p:txBody>
      </p:sp>
      <p:sp>
        <p:nvSpPr>
          <p:cNvPr id="20" name="TextBox 19">
            <a:extLst>
              <a:ext uri="{FF2B5EF4-FFF2-40B4-BE49-F238E27FC236}">
                <a16:creationId xmlns:a16="http://schemas.microsoft.com/office/drawing/2014/main" id="{F998B939-8782-FC9D-189F-0FC898056FB3}"/>
              </a:ext>
            </a:extLst>
          </p:cNvPr>
          <p:cNvSpPr txBox="1"/>
          <p:nvPr/>
        </p:nvSpPr>
        <p:spPr>
          <a:xfrm>
            <a:off x="2294528" y="4891041"/>
            <a:ext cx="6096000" cy="1200329"/>
          </a:xfrm>
          <a:prstGeom prst="rect">
            <a:avLst/>
          </a:prstGeom>
          <a:noFill/>
        </p:spPr>
        <p:txBody>
          <a:bodyPr wrap="square">
            <a:spAutoFit/>
          </a:bodyPr>
          <a:lstStyle/>
          <a:p>
            <a:r>
              <a:rPr lang="en-US" sz="2400" dirty="0">
                <a:solidFill>
                  <a:schemeClr val="accent2">
                    <a:lumMod val="40000"/>
                    <a:lumOff val="60000"/>
                  </a:schemeClr>
                </a:solidFill>
              </a:rPr>
              <a:t>double salary = 50000.75;</a:t>
            </a:r>
          </a:p>
          <a:p>
            <a:r>
              <a:rPr lang="en-US" sz="2400" dirty="0">
                <a:solidFill>
                  <a:schemeClr val="accent2">
                    <a:lumMod val="40000"/>
                    <a:lumOff val="60000"/>
                  </a:schemeClr>
                </a:solidFill>
              </a:rPr>
              <a:t>int </a:t>
            </a:r>
            <a:r>
              <a:rPr lang="en-US" sz="2400" dirty="0" err="1">
                <a:solidFill>
                  <a:schemeClr val="accent2">
                    <a:lumMod val="40000"/>
                    <a:lumOff val="60000"/>
                  </a:schemeClr>
                </a:solidFill>
              </a:rPr>
              <a:t>roundedSalary</a:t>
            </a:r>
            <a:r>
              <a:rPr lang="en-US" sz="2400" dirty="0">
                <a:solidFill>
                  <a:schemeClr val="accent2">
                    <a:lumMod val="40000"/>
                    <a:lumOff val="60000"/>
                  </a:schemeClr>
                </a:solidFill>
              </a:rPr>
              <a:t> = (int) salary;  // Explicit casting</a:t>
            </a:r>
          </a:p>
        </p:txBody>
      </p:sp>
    </p:spTree>
    <p:extLst>
      <p:ext uri="{BB962C8B-B14F-4D97-AF65-F5344CB8AC3E}">
        <p14:creationId xmlns:p14="http://schemas.microsoft.com/office/powerpoint/2010/main" val="3313535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dirty="0"/>
              <a:t>About us</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a:bodyPr>
          <a:lstStyle/>
          <a:p>
            <a:r>
              <a:rPr lang="en-US" dirty="0"/>
              <a:t>At Contoso, we empower businesses to foster collaborative thinking to further drive workplace innovation. By closing the loop on task management and using the latest technology, we help businesses grow and nurture a consumer-first mindset.</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8/06/20XX</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70991" y="0"/>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IN" sz="2400" dirty="0"/>
              <a:t>Type Casting</a:t>
            </a:r>
            <a:endParaRPr lang="en-US" sz="2400" noProof="0" dirty="0"/>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72716" y="787506"/>
            <a:ext cx="2198275" cy="630937"/>
          </a:xfrm>
        </p:spPr>
        <p:txBody>
          <a:bodyPr>
            <a:normAutofit lnSpcReduction="10000"/>
          </a:bodyPr>
          <a:lstStyle/>
          <a:p>
            <a:pPr algn="l"/>
            <a:r>
              <a:rPr lang="en-IN" sz="2000" dirty="0"/>
              <a:t>Example Program</a:t>
            </a:r>
            <a:endParaRPr lang="en-US" sz="2000" dirty="0"/>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20</a:t>
            </a:fld>
            <a:endParaRPr lang="en-US" dirty="0"/>
          </a:p>
        </p:txBody>
      </p:sp>
      <p:sp>
        <p:nvSpPr>
          <p:cNvPr id="3" name="TextBox 2">
            <a:extLst>
              <a:ext uri="{FF2B5EF4-FFF2-40B4-BE49-F238E27FC236}">
                <a16:creationId xmlns:a16="http://schemas.microsoft.com/office/drawing/2014/main" id="{7EC81C7B-45E4-A860-5F64-808DB1900B67}"/>
              </a:ext>
            </a:extLst>
          </p:cNvPr>
          <p:cNvSpPr txBox="1"/>
          <p:nvPr/>
        </p:nvSpPr>
        <p:spPr>
          <a:xfrm>
            <a:off x="2209800" y="1531655"/>
            <a:ext cx="6400800" cy="5047536"/>
          </a:xfrm>
          <a:prstGeom prst="rect">
            <a:avLst/>
          </a:prstGeom>
          <a:noFill/>
        </p:spPr>
        <p:txBody>
          <a:bodyPr wrap="square">
            <a:spAutoFit/>
          </a:bodyPr>
          <a:lstStyle/>
          <a:p>
            <a:r>
              <a:rPr lang="en-IN" sz="1400" dirty="0">
                <a:solidFill>
                  <a:schemeClr val="accent2">
                    <a:lumMod val="40000"/>
                    <a:lumOff val="60000"/>
                  </a:schemeClr>
                </a:solidFill>
              </a:rPr>
              <a:t>public class </a:t>
            </a:r>
            <a:r>
              <a:rPr lang="en-IN" sz="1400" dirty="0" err="1">
                <a:solidFill>
                  <a:schemeClr val="accent2">
                    <a:lumMod val="40000"/>
                    <a:lumOff val="60000"/>
                  </a:schemeClr>
                </a:solidFill>
              </a:rPr>
              <a:t>DataTypesDemo</a:t>
            </a:r>
            <a:r>
              <a:rPr lang="en-IN" sz="1400" dirty="0">
                <a:solidFill>
                  <a:schemeClr val="accent2">
                    <a:lumMod val="40000"/>
                    <a:lumOff val="60000"/>
                  </a:schemeClr>
                </a:solidFill>
              </a:rPr>
              <a:t> {</a:t>
            </a:r>
          </a:p>
          <a:p>
            <a:r>
              <a:rPr lang="en-IN" sz="1400" dirty="0">
                <a:solidFill>
                  <a:schemeClr val="accent2">
                    <a:lumMod val="40000"/>
                    <a:lumOff val="60000"/>
                  </a:schemeClr>
                </a:solidFill>
              </a:rPr>
              <a:t>    public static void main(String[] </a:t>
            </a:r>
            <a:r>
              <a:rPr lang="en-IN" sz="1400" dirty="0" err="1">
                <a:solidFill>
                  <a:schemeClr val="accent2">
                    <a:lumMod val="40000"/>
                    <a:lumOff val="60000"/>
                  </a:schemeClr>
                </a:solidFill>
              </a:rPr>
              <a:t>args</a:t>
            </a:r>
            <a:r>
              <a:rPr lang="en-IN" sz="1400" dirty="0">
                <a:solidFill>
                  <a:schemeClr val="accent2">
                    <a:lumMod val="40000"/>
                    <a:lumOff val="60000"/>
                  </a:schemeClr>
                </a:solidFill>
              </a:rPr>
              <a:t>) {</a:t>
            </a:r>
          </a:p>
          <a:p>
            <a:r>
              <a:rPr lang="en-IN" sz="1400" dirty="0">
                <a:solidFill>
                  <a:schemeClr val="accent2">
                    <a:lumMod val="40000"/>
                    <a:lumOff val="60000"/>
                  </a:schemeClr>
                </a:solidFill>
              </a:rPr>
              <a:t>        // Declaration and initialization</a:t>
            </a:r>
          </a:p>
          <a:p>
            <a:r>
              <a:rPr lang="en-IN" sz="1400" dirty="0">
                <a:solidFill>
                  <a:schemeClr val="accent2">
                    <a:lumMod val="40000"/>
                    <a:lumOff val="60000"/>
                  </a:schemeClr>
                </a:solidFill>
              </a:rPr>
              <a:t>        int age = 25;</a:t>
            </a:r>
          </a:p>
          <a:p>
            <a:r>
              <a:rPr lang="en-IN" sz="1400" dirty="0">
                <a:solidFill>
                  <a:schemeClr val="accent2">
                    <a:lumMod val="40000"/>
                    <a:lumOff val="60000"/>
                  </a:schemeClr>
                </a:solidFill>
              </a:rPr>
              <a:t>        double salary = 50000.75;</a:t>
            </a:r>
          </a:p>
          <a:p>
            <a:r>
              <a:rPr lang="en-IN" sz="1400" dirty="0">
                <a:solidFill>
                  <a:schemeClr val="accent2">
                    <a:lumMod val="40000"/>
                    <a:lumOff val="60000"/>
                  </a:schemeClr>
                </a:solidFill>
              </a:rPr>
              <a:t>        char grade = 'A';</a:t>
            </a:r>
          </a:p>
          <a:p>
            <a:r>
              <a:rPr lang="en-IN" sz="1400" dirty="0">
                <a:solidFill>
                  <a:schemeClr val="accent2">
                    <a:lumMod val="40000"/>
                    <a:lumOff val="60000"/>
                  </a:schemeClr>
                </a:solidFill>
              </a:rPr>
              <a:t>        </a:t>
            </a:r>
            <a:r>
              <a:rPr lang="en-IN" sz="1400" dirty="0" err="1">
                <a:solidFill>
                  <a:schemeClr val="accent2">
                    <a:lumMod val="40000"/>
                    <a:lumOff val="60000"/>
                  </a:schemeClr>
                </a:solidFill>
              </a:rPr>
              <a:t>boolean</a:t>
            </a:r>
            <a:r>
              <a:rPr lang="en-IN" sz="1400" dirty="0">
                <a:solidFill>
                  <a:schemeClr val="accent2">
                    <a:lumMod val="40000"/>
                    <a:lumOff val="60000"/>
                  </a:schemeClr>
                </a:solidFill>
              </a:rPr>
              <a:t> </a:t>
            </a:r>
            <a:r>
              <a:rPr lang="en-IN" sz="1400" dirty="0" err="1">
                <a:solidFill>
                  <a:schemeClr val="accent2">
                    <a:lumMod val="40000"/>
                    <a:lumOff val="60000"/>
                  </a:schemeClr>
                </a:solidFill>
              </a:rPr>
              <a:t>isJavaFun</a:t>
            </a:r>
            <a:r>
              <a:rPr lang="en-IN" sz="1400" dirty="0">
                <a:solidFill>
                  <a:schemeClr val="accent2">
                    <a:lumMod val="40000"/>
                    <a:lumOff val="60000"/>
                  </a:schemeClr>
                </a:solidFill>
              </a:rPr>
              <a:t> = true;</a:t>
            </a:r>
          </a:p>
          <a:p>
            <a:endParaRPr lang="en-IN" sz="1400" dirty="0">
              <a:solidFill>
                <a:schemeClr val="accent2">
                  <a:lumMod val="40000"/>
                  <a:lumOff val="60000"/>
                </a:schemeClr>
              </a:solidFill>
            </a:endParaRPr>
          </a:p>
          <a:p>
            <a:r>
              <a:rPr lang="en-IN" sz="1400" dirty="0">
                <a:solidFill>
                  <a:schemeClr val="accent2">
                    <a:lumMod val="40000"/>
                    <a:lumOff val="60000"/>
                  </a:schemeClr>
                </a:solidFill>
              </a:rPr>
              <a:t>        // Implicit casting</a:t>
            </a:r>
          </a:p>
          <a:p>
            <a:r>
              <a:rPr lang="en-IN" sz="1400" dirty="0">
                <a:solidFill>
                  <a:schemeClr val="accent2">
                    <a:lumMod val="40000"/>
                    <a:lumOff val="60000"/>
                  </a:schemeClr>
                </a:solidFill>
              </a:rPr>
              <a:t>        double </a:t>
            </a:r>
            <a:r>
              <a:rPr lang="en-IN" sz="1400" dirty="0" err="1">
                <a:solidFill>
                  <a:schemeClr val="accent2">
                    <a:lumMod val="40000"/>
                    <a:lumOff val="60000"/>
                  </a:schemeClr>
                </a:solidFill>
              </a:rPr>
              <a:t>newSalary</a:t>
            </a:r>
            <a:r>
              <a:rPr lang="en-IN" sz="1400" dirty="0">
                <a:solidFill>
                  <a:schemeClr val="accent2">
                    <a:lumMod val="40000"/>
                    <a:lumOff val="60000"/>
                  </a:schemeClr>
                </a:solidFill>
              </a:rPr>
              <a:t> = age;  // int to double</a:t>
            </a:r>
          </a:p>
          <a:p>
            <a:endParaRPr lang="en-IN" sz="1400" dirty="0">
              <a:solidFill>
                <a:schemeClr val="accent2">
                  <a:lumMod val="40000"/>
                  <a:lumOff val="60000"/>
                </a:schemeClr>
              </a:solidFill>
            </a:endParaRPr>
          </a:p>
          <a:p>
            <a:r>
              <a:rPr lang="en-IN" sz="1400" dirty="0">
                <a:solidFill>
                  <a:schemeClr val="accent2">
                    <a:lumMod val="40000"/>
                    <a:lumOff val="60000"/>
                  </a:schemeClr>
                </a:solidFill>
              </a:rPr>
              <a:t>        // Explicit casting</a:t>
            </a:r>
          </a:p>
          <a:p>
            <a:r>
              <a:rPr lang="en-IN" sz="1400" dirty="0">
                <a:solidFill>
                  <a:schemeClr val="accent2">
                    <a:lumMod val="40000"/>
                    <a:lumOff val="60000"/>
                  </a:schemeClr>
                </a:solidFill>
              </a:rPr>
              <a:t>        int </a:t>
            </a:r>
            <a:r>
              <a:rPr lang="en-IN" sz="1400" dirty="0" err="1">
                <a:solidFill>
                  <a:schemeClr val="accent2">
                    <a:lumMod val="40000"/>
                    <a:lumOff val="60000"/>
                  </a:schemeClr>
                </a:solidFill>
              </a:rPr>
              <a:t>roundedSalary</a:t>
            </a:r>
            <a:r>
              <a:rPr lang="en-IN" sz="1400" dirty="0">
                <a:solidFill>
                  <a:schemeClr val="accent2">
                    <a:lumMod val="40000"/>
                    <a:lumOff val="60000"/>
                  </a:schemeClr>
                </a:solidFill>
              </a:rPr>
              <a:t> = (int) salary;  // double to int</a:t>
            </a:r>
          </a:p>
          <a:p>
            <a:endParaRPr lang="en-IN" sz="1400" dirty="0">
              <a:solidFill>
                <a:schemeClr val="accent2">
                  <a:lumMod val="40000"/>
                  <a:lumOff val="60000"/>
                </a:schemeClr>
              </a:solidFill>
            </a:endParaRPr>
          </a:p>
          <a:p>
            <a:r>
              <a:rPr lang="en-IN" sz="1400" dirty="0">
                <a:solidFill>
                  <a:schemeClr val="accent2">
                    <a:lumMod val="40000"/>
                    <a:lumOff val="60000"/>
                  </a:schemeClr>
                </a:solidFill>
              </a:rPr>
              <a:t>        // Output the values</a:t>
            </a:r>
          </a:p>
          <a:p>
            <a:r>
              <a:rPr lang="en-IN" sz="1400" dirty="0">
                <a:solidFill>
                  <a:schemeClr val="accent2">
                    <a:lumMod val="40000"/>
                    <a:lumOff val="60000"/>
                  </a:schemeClr>
                </a:solidFill>
              </a:rPr>
              <a:t>        </a:t>
            </a:r>
            <a:r>
              <a:rPr lang="en-IN" sz="1400" dirty="0" err="1">
                <a:solidFill>
                  <a:schemeClr val="accent2">
                    <a:lumMod val="40000"/>
                    <a:lumOff val="60000"/>
                  </a:schemeClr>
                </a:solidFill>
              </a:rPr>
              <a:t>System.out.println</a:t>
            </a:r>
            <a:r>
              <a:rPr lang="en-IN" sz="1400" dirty="0">
                <a:solidFill>
                  <a:schemeClr val="accent2">
                    <a:lumMod val="40000"/>
                    <a:lumOff val="60000"/>
                  </a:schemeClr>
                </a:solidFill>
              </a:rPr>
              <a:t>("Age: " + age);</a:t>
            </a:r>
          </a:p>
          <a:p>
            <a:r>
              <a:rPr lang="en-IN" sz="1400" dirty="0">
                <a:solidFill>
                  <a:schemeClr val="accent2">
                    <a:lumMod val="40000"/>
                    <a:lumOff val="60000"/>
                  </a:schemeClr>
                </a:solidFill>
              </a:rPr>
              <a:t>        </a:t>
            </a:r>
            <a:r>
              <a:rPr lang="en-IN" sz="1400" dirty="0" err="1">
                <a:solidFill>
                  <a:schemeClr val="accent2">
                    <a:lumMod val="40000"/>
                    <a:lumOff val="60000"/>
                  </a:schemeClr>
                </a:solidFill>
              </a:rPr>
              <a:t>System.out.println</a:t>
            </a:r>
            <a:r>
              <a:rPr lang="en-IN" sz="1400" dirty="0">
                <a:solidFill>
                  <a:schemeClr val="accent2">
                    <a:lumMod val="40000"/>
                    <a:lumOff val="60000"/>
                  </a:schemeClr>
                </a:solidFill>
              </a:rPr>
              <a:t>("Salary: " + salary);</a:t>
            </a:r>
          </a:p>
          <a:p>
            <a:r>
              <a:rPr lang="en-IN" sz="1400" dirty="0">
                <a:solidFill>
                  <a:schemeClr val="accent2">
                    <a:lumMod val="40000"/>
                    <a:lumOff val="60000"/>
                  </a:schemeClr>
                </a:solidFill>
              </a:rPr>
              <a:t>        </a:t>
            </a:r>
            <a:r>
              <a:rPr lang="en-IN" sz="1400" dirty="0" err="1">
                <a:solidFill>
                  <a:schemeClr val="accent2">
                    <a:lumMod val="40000"/>
                    <a:lumOff val="60000"/>
                  </a:schemeClr>
                </a:solidFill>
              </a:rPr>
              <a:t>System.out.println</a:t>
            </a:r>
            <a:r>
              <a:rPr lang="en-IN" sz="1400" dirty="0">
                <a:solidFill>
                  <a:schemeClr val="accent2">
                    <a:lumMod val="40000"/>
                    <a:lumOff val="60000"/>
                  </a:schemeClr>
                </a:solidFill>
              </a:rPr>
              <a:t>("Grade: " + grade);</a:t>
            </a:r>
          </a:p>
          <a:p>
            <a:r>
              <a:rPr lang="en-IN" sz="1400" dirty="0">
                <a:solidFill>
                  <a:schemeClr val="accent2">
                    <a:lumMod val="40000"/>
                    <a:lumOff val="60000"/>
                  </a:schemeClr>
                </a:solidFill>
              </a:rPr>
              <a:t>        </a:t>
            </a:r>
            <a:r>
              <a:rPr lang="en-IN" sz="1400" dirty="0" err="1">
                <a:solidFill>
                  <a:schemeClr val="accent2">
                    <a:lumMod val="40000"/>
                    <a:lumOff val="60000"/>
                  </a:schemeClr>
                </a:solidFill>
              </a:rPr>
              <a:t>System.out.println</a:t>
            </a:r>
            <a:r>
              <a:rPr lang="en-IN" sz="1400" dirty="0">
                <a:solidFill>
                  <a:schemeClr val="accent2">
                    <a:lumMod val="40000"/>
                    <a:lumOff val="60000"/>
                  </a:schemeClr>
                </a:solidFill>
              </a:rPr>
              <a:t>("Is Java Fun: " + </a:t>
            </a:r>
            <a:r>
              <a:rPr lang="en-IN" sz="1400" dirty="0" err="1">
                <a:solidFill>
                  <a:schemeClr val="accent2">
                    <a:lumMod val="40000"/>
                    <a:lumOff val="60000"/>
                  </a:schemeClr>
                </a:solidFill>
              </a:rPr>
              <a:t>isJavaFun</a:t>
            </a:r>
            <a:r>
              <a:rPr lang="en-IN" sz="1400" dirty="0">
                <a:solidFill>
                  <a:schemeClr val="accent2">
                    <a:lumMod val="40000"/>
                    <a:lumOff val="60000"/>
                  </a:schemeClr>
                </a:solidFill>
              </a:rPr>
              <a:t>);</a:t>
            </a:r>
          </a:p>
          <a:p>
            <a:r>
              <a:rPr lang="en-IN" sz="1400" dirty="0">
                <a:solidFill>
                  <a:schemeClr val="accent2">
                    <a:lumMod val="40000"/>
                    <a:lumOff val="60000"/>
                  </a:schemeClr>
                </a:solidFill>
              </a:rPr>
              <a:t>        </a:t>
            </a:r>
            <a:r>
              <a:rPr lang="en-IN" sz="1400" dirty="0" err="1">
                <a:solidFill>
                  <a:schemeClr val="accent2">
                    <a:lumMod val="40000"/>
                    <a:lumOff val="60000"/>
                  </a:schemeClr>
                </a:solidFill>
              </a:rPr>
              <a:t>System.out.println</a:t>
            </a:r>
            <a:r>
              <a:rPr lang="en-IN" sz="1400" dirty="0">
                <a:solidFill>
                  <a:schemeClr val="accent2">
                    <a:lumMod val="40000"/>
                    <a:lumOff val="60000"/>
                  </a:schemeClr>
                </a:solidFill>
              </a:rPr>
              <a:t>("New Salary (implicit cast): " + </a:t>
            </a:r>
            <a:r>
              <a:rPr lang="en-IN" sz="1400" dirty="0" err="1">
                <a:solidFill>
                  <a:schemeClr val="accent2">
                    <a:lumMod val="40000"/>
                    <a:lumOff val="60000"/>
                  </a:schemeClr>
                </a:solidFill>
              </a:rPr>
              <a:t>newSalary</a:t>
            </a:r>
            <a:r>
              <a:rPr lang="en-IN" sz="1400" dirty="0">
                <a:solidFill>
                  <a:schemeClr val="accent2">
                    <a:lumMod val="40000"/>
                    <a:lumOff val="60000"/>
                  </a:schemeClr>
                </a:solidFill>
              </a:rPr>
              <a:t>);</a:t>
            </a:r>
          </a:p>
          <a:p>
            <a:r>
              <a:rPr lang="en-IN" sz="1400" dirty="0">
                <a:solidFill>
                  <a:schemeClr val="accent2">
                    <a:lumMod val="40000"/>
                    <a:lumOff val="60000"/>
                  </a:schemeClr>
                </a:solidFill>
              </a:rPr>
              <a:t>        </a:t>
            </a:r>
            <a:r>
              <a:rPr lang="en-IN" sz="1400" dirty="0" err="1">
                <a:solidFill>
                  <a:schemeClr val="accent2">
                    <a:lumMod val="40000"/>
                    <a:lumOff val="60000"/>
                  </a:schemeClr>
                </a:solidFill>
              </a:rPr>
              <a:t>System.out.println</a:t>
            </a:r>
            <a:r>
              <a:rPr lang="en-IN" sz="1400" dirty="0">
                <a:solidFill>
                  <a:schemeClr val="accent2">
                    <a:lumMod val="40000"/>
                    <a:lumOff val="60000"/>
                  </a:schemeClr>
                </a:solidFill>
              </a:rPr>
              <a:t>("Rounded Salary (explicit cast): " + </a:t>
            </a:r>
            <a:r>
              <a:rPr lang="en-IN" sz="1400" dirty="0" err="1">
                <a:solidFill>
                  <a:schemeClr val="accent2">
                    <a:lumMod val="40000"/>
                    <a:lumOff val="60000"/>
                  </a:schemeClr>
                </a:solidFill>
              </a:rPr>
              <a:t>roundedSalary</a:t>
            </a:r>
            <a:r>
              <a:rPr lang="en-IN" sz="1400" dirty="0">
                <a:solidFill>
                  <a:schemeClr val="accent2">
                    <a:lumMod val="40000"/>
                    <a:lumOff val="60000"/>
                  </a:schemeClr>
                </a:solidFill>
              </a:rPr>
              <a:t>);</a:t>
            </a:r>
          </a:p>
          <a:p>
            <a:r>
              <a:rPr lang="en-IN" sz="1400" dirty="0">
                <a:solidFill>
                  <a:schemeClr val="accent2">
                    <a:lumMod val="40000"/>
                    <a:lumOff val="60000"/>
                  </a:schemeClr>
                </a:solidFill>
              </a:rPr>
              <a:t>    }</a:t>
            </a:r>
          </a:p>
          <a:p>
            <a:r>
              <a:rPr lang="en-IN" sz="1400" dirty="0">
                <a:solidFill>
                  <a:schemeClr val="accent2">
                    <a:lumMod val="40000"/>
                    <a:lumOff val="60000"/>
                  </a:schemeClr>
                </a:solidFill>
              </a:rPr>
              <a:t>}</a:t>
            </a:r>
          </a:p>
        </p:txBody>
      </p:sp>
      <p:sp>
        <p:nvSpPr>
          <p:cNvPr id="4" name="Text Placeholder 5">
            <a:extLst>
              <a:ext uri="{FF2B5EF4-FFF2-40B4-BE49-F238E27FC236}">
                <a16:creationId xmlns:a16="http://schemas.microsoft.com/office/drawing/2014/main" id="{FEE633B5-1649-8910-CCB1-AF43FE0F29AC}"/>
              </a:ext>
            </a:extLst>
          </p:cNvPr>
          <p:cNvSpPr txBox="1">
            <a:spLocks/>
          </p:cNvSpPr>
          <p:nvPr/>
        </p:nvSpPr>
        <p:spPr>
          <a:xfrm>
            <a:off x="1623086" y="765827"/>
            <a:ext cx="11357809" cy="63093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Posterama" panose="020B0504020200020000" pitchFamily="34" charset="0"/>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Here's an example program demonstrating the use of primitive data types, variable declaration, initialization, and type casting:</a:t>
            </a:r>
          </a:p>
        </p:txBody>
      </p:sp>
    </p:spTree>
    <p:extLst>
      <p:ext uri="{BB962C8B-B14F-4D97-AF65-F5344CB8AC3E}">
        <p14:creationId xmlns:p14="http://schemas.microsoft.com/office/powerpoint/2010/main" val="3161651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31737" y="60297"/>
            <a:ext cx="9818116" cy="454445"/>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IN" sz="4000" dirty="0"/>
              <a:t>Control Statements</a:t>
            </a:r>
            <a:endParaRPr lang="en-US" sz="4000" noProof="0" dirty="0"/>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1" y="884446"/>
            <a:ext cx="12088518" cy="979206"/>
          </a:xfrm>
        </p:spPr>
        <p:txBody>
          <a:bodyPr>
            <a:noAutofit/>
          </a:bodyPr>
          <a:lstStyle/>
          <a:p>
            <a:pPr algn="l"/>
            <a:r>
              <a:rPr lang="en-US" sz="2000" dirty="0"/>
              <a:t>Control statements in Java allow you to control the flow of execution of your program based on certain conditions or iterations. They include if-else statements, switch-case statements, and loops (for, while, do-while), as well as break and continue statements.</a:t>
            </a:r>
          </a:p>
        </p:txBody>
      </p:sp>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31737" y="2058965"/>
            <a:ext cx="5007023" cy="868619"/>
          </a:xfrm>
        </p:spPr>
        <p:txBody>
          <a:bodyPr>
            <a:normAutofit/>
          </a:bodyPr>
          <a:lstStyle/>
          <a:p>
            <a:r>
              <a:rPr lang="en-IN" sz="2400" dirty="0"/>
              <a:t>If-Else Statements</a:t>
            </a:r>
            <a:endParaRPr lang="en-US" sz="2400" dirty="0"/>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21</a:t>
            </a:fld>
            <a:endParaRPr lang="en-US" dirty="0"/>
          </a:p>
        </p:txBody>
      </p:sp>
      <p:pic>
        <p:nvPicPr>
          <p:cNvPr id="5" name="Content Placeholder 4">
            <a:extLst>
              <a:ext uri="{FF2B5EF4-FFF2-40B4-BE49-F238E27FC236}">
                <a16:creationId xmlns:a16="http://schemas.microsoft.com/office/drawing/2014/main" id="{C2984C6C-30F3-73B6-3CE8-FE4B8D594C87}"/>
              </a:ext>
            </a:extLst>
          </p:cNvPr>
          <p:cNvPicPr>
            <a:picLocks noGrp="1" noChangeAspect="1"/>
          </p:cNvPicPr>
          <p:nvPr>
            <p:ph sz="quarter" idx="39"/>
          </p:nvPr>
        </p:nvPicPr>
        <p:blipFill>
          <a:blip r:embed="rId2"/>
          <a:stretch>
            <a:fillRect/>
          </a:stretch>
        </p:blipFill>
        <p:spPr>
          <a:xfrm>
            <a:off x="8610600" y="1954240"/>
            <a:ext cx="3477919" cy="4402110"/>
          </a:xfrm>
        </p:spPr>
      </p:pic>
      <p:sp>
        <p:nvSpPr>
          <p:cNvPr id="9" name="Content Placeholder 8">
            <a:extLst>
              <a:ext uri="{FF2B5EF4-FFF2-40B4-BE49-F238E27FC236}">
                <a16:creationId xmlns:a16="http://schemas.microsoft.com/office/drawing/2014/main" id="{83F4F5F4-53AF-C7D0-97FB-2E368538EB6C}"/>
              </a:ext>
            </a:extLst>
          </p:cNvPr>
          <p:cNvSpPr>
            <a:spLocks noGrp="1"/>
          </p:cNvSpPr>
          <p:nvPr>
            <p:ph sz="quarter" idx="38"/>
          </p:nvPr>
        </p:nvSpPr>
        <p:spPr>
          <a:xfrm>
            <a:off x="838200" y="3284538"/>
            <a:ext cx="6428001" cy="3436937"/>
          </a:xfrm>
        </p:spPr>
        <p:txBody>
          <a:bodyPr>
            <a:normAutofit/>
          </a:bodyPr>
          <a:lstStyle/>
          <a:p>
            <a:pPr marL="0" indent="0">
              <a:buNone/>
            </a:pPr>
            <a:r>
              <a:rPr lang="en-IN" dirty="0">
                <a:solidFill>
                  <a:schemeClr val="accent2">
                    <a:lumMod val="40000"/>
                    <a:lumOff val="60000"/>
                  </a:schemeClr>
                </a:solidFill>
              </a:rPr>
              <a:t>int number = 10;</a:t>
            </a:r>
          </a:p>
          <a:p>
            <a:pPr marL="0" indent="0">
              <a:buNone/>
            </a:pPr>
            <a:r>
              <a:rPr lang="en-IN" dirty="0">
                <a:solidFill>
                  <a:schemeClr val="accent2">
                    <a:lumMod val="40000"/>
                    <a:lumOff val="60000"/>
                  </a:schemeClr>
                </a:solidFill>
              </a:rPr>
              <a:t>if (number &gt; 0) {</a:t>
            </a:r>
          </a:p>
          <a:p>
            <a:pPr marL="0" inden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("Positive number");</a:t>
            </a:r>
          </a:p>
          <a:p>
            <a:pPr marL="0" indent="0">
              <a:buNone/>
            </a:pPr>
            <a:r>
              <a:rPr lang="en-IN" dirty="0">
                <a:solidFill>
                  <a:schemeClr val="accent2">
                    <a:lumMod val="40000"/>
                    <a:lumOff val="60000"/>
                  </a:schemeClr>
                </a:solidFill>
              </a:rPr>
              <a:t>} else {</a:t>
            </a:r>
          </a:p>
          <a:p>
            <a:pPr marL="0" inden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("Non-positive number");</a:t>
            </a:r>
          </a:p>
          <a:p>
            <a:pPr marL="0" indent="0">
              <a:buNone/>
            </a:pPr>
            <a:r>
              <a:rPr lang="en-IN" dirty="0">
                <a:solidFill>
                  <a:schemeClr val="accent2">
                    <a:lumMod val="40000"/>
                    <a:lumOff val="60000"/>
                  </a:schemeClr>
                </a:solidFill>
              </a:rPr>
              <a:t>}</a:t>
            </a:r>
          </a:p>
          <a:p>
            <a:endParaRPr lang="en-IN" dirty="0"/>
          </a:p>
        </p:txBody>
      </p:sp>
      <p:sp>
        <p:nvSpPr>
          <p:cNvPr id="10" name="Text Placeholder 63">
            <a:extLst>
              <a:ext uri="{FF2B5EF4-FFF2-40B4-BE49-F238E27FC236}">
                <a16:creationId xmlns:a16="http://schemas.microsoft.com/office/drawing/2014/main" id="{41E298F9-4355-A64B-8B67-925EC670986F}"/>
              </a:ext>
            </a:extLst>
          </p:cNvPr>
          <p:cNvSpPr txBox="1">
            <a:spLocks/>
          </p:cNvSpPr>
          <p:nvPr/>
        </p:nvSpPr>
        <p:spPr>
          <a:xfrm>
            <a:off x="91449" y="2570630"/>
            <a:ext cx="8362740" cy="875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The if-else statement allows you to execute different blocks of code based on a condition.</a:t>
            </a:r>
          </a:p>
        </p:txBody>
      </p:sp>
    </p:spTree>
    <p:extLst>
      <p:ext uri="{BB962C8B-B14F-4D97-AF65-F5344CB8AC3E}">
        <p14:creationId xmlns:p14="http://schemas.microsoft.com/office/powerpoint/2010/main" val="1433309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16834" y="0"/>
            <a:ext cx="12105353" cy="914400"/>
          </a:xfrm>
        </p:spPr>
        <p:txBody>
          <a:bodyPr>
            <a:normAutofit fontScale="85000" lnSpcReduction="10000"/>
          </a:bodyPr>
          <a:lstStyle/>
          <a:p>
            <a:r>
              <a:rPr lang="en-IN" sz="2800" dirty="0"/>
              <a:t>Switch-Case Statements: </a:t>
            </a:r>
            <a:r>
              <a:rPr lang="en-US" sz="2800" dirty="0"/>
              <a:t>The switch-case statement is used to execute one block of code from multiple options.</a:t>
            </a:r>
          </a:p>
          <a:p>
            <a:endParaRPr lang="en-US" sz="2400" dirty="0"/>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22</a:t>
            </a:fld>
            <a:endParaRPr lang="en-US" dirty="0"/>
          </a:p>
        </p:txBody>
      </p:sp>
      <p:sp>
        <p:nvSpPr>
          <p:cNvPr id="9" name="Content Placeholder 8">
            <a:extLst>
              <a:ext uri="{FF2B5EF4-FFF2-40B4-BE49-F238E27FC236}">
                <a16:creationId xmlns:a16="http://schemas.microsoft.com/office/drawing/2014/main" id="{83F4F5F4-53AF-C7D0-97FB-2E368538EB6C}"/>
              </a:ext>
            </a:extLst>
          </p:cNvPr>
          <p:cNvSpPr>
            <a:spLocks noGrp="1"/>
          </p:cNvSpPr>
          <p:nvPr>
            <p:ph sz="quarter" idx="38"/>
          </p:nvPr>
        </p:nvSpPr>
        <p:spPr>
          <a:xfrm>
            <a:off x="103482" y="1106906"/>
            <a:ext cx="5382918" cy="5614570"/>
          </a:xfrm>
        </p:spPr>
        <p:txBody>
          <a:bodyPr>
            <a:normAutofit fontScale="85000" lnSpcReduction="20000"/>
          </a:bodyPr>
          <a:lstStyle/>
          <a:p>
            <a:pPr marL="0" indent="0">
              <a:buNone/>
            </a:pPr>
            <a:r>
              <a:rPr lang="en-IN" dirty="0">
                <a:solidFill>
                  <a:schemeClr val="accent2">
                    <a:lumMod val="40000"/>
                    <a:lumOff val="60000"/>
                  </a:schemeClr>
                </a:solidFill>
              </a:rPr>
              <a:t>int day = 3;</a:t>
            </a:r>
          </a:p>
          <a:p>
            <a:pPr marL="0" indent="0">
              <a:buNone/>
            </a:pPr>
            <a:r>
              <a:rPr lang="en-IN" dirty="0">
                <a:solidFill>
                  <a:schemeClr val="accent2">
                    <a:lumMod val="40000"/>
                    <a:lumOff val="60000"/>
                  </a:schemeClr>
                </a:solidFill>
              </a:rPr>
              <a:t>switch (day) {</a:t>
            </a:r>
          </a:p>
          <a:p>
            <a:pPr marL="0" indent="0">
              <a:buNone/>
            </a:pPr>
            <a:r>
              <a:rPr lang="en-IN" dirty="0">
                <a:solidFill>
                  <a:schemeClr val="accent2">
                    <a:lumMod val="40000"/>
                    <a:lumOff val="60000"/>
                  </a:schemeClr>
                </a:solidFill>
              </a:rPr>
              <a:t>    case 1:</a:t>
            </a:r>
          </a:p>
          <a:p>
            <a:pPr marL="0" inden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("Monday");</a:t>
            </a:r>
          </a:p>
          <a:p>
            <a:pPr marL="0" indent="0">
              <a:buNone/>
            </a:pPr>
            <a:r>
              <a:rPr lang="en-IN" dirty="0">
                <a:solidFill>
                  <a:schemeClr val="accent2">
                    <a:lumMod val="40000"/>
                    <a:lumOff val="60000"/>
                  </a:schemeClr>
                </a:solidFill>
              </a:rPr>
              <a:t>        break;</a:t>
            </a:r>
          </a:p>
          <a:p>
            <a:pPr marL="0" indent="0">
              <a:buNone/>
            </a:pPr>
            <a:r>
              <a:rPr lang="en-IN" dirty="0">
                <a:solidFill>
                  <a:schemeClr val="accent2">
                    <a:lumMod val="40000"/>
                    <a:lumOff val="60000"/>
                  </a:schemeClr>
                </a:solidFill>
              </a:rPr>
              <a:t>    case 2:</a:t>
            </a:r>
          </a:p>
          <a:p>
            <a:pPr marL="0" inden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("Tuesday");</a:t>
            </a:r>
          </a:p>
          <a:p>
            <a:pPr marL="0" indent="0">
              <a:buNone/>
            </a:pPr>
            <a:r>
              <a:rPr lang="en-IN" dirty="0">
                <a:solidFill>
                  <a:schemeClr val="accent2">
                    <a:lumMod val="40000"/>
                    <a:lumOff val="60000"/>
                  </a:schemeClr>
                </a:solidFill>
              </a:rPr>
              <a:t>        break;</a:t>
            </a:r>
          </a:p>
          <a:p>
            <a:pPr marL="0" indent="0">
              <a:buNone/>
            </a:pPr>
            <a:r>
              <a:rPr lang="en-IN" dirty="0">
                <a:solidFill>
                  <a:schemeClr val="accent2">
                    <a:lumMod val="40000"/>
                    <a:lumOff val="60000"/>
                  </a:schemeClr>
                </a:solidFill>
              </a:rPr>
              <a:t>    case 3:</a:t>
            </a:r>
          </a:p>
          <a:p>
            <a:pPr marL="0" inden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("Wednesday");</a:t>
            </a:r>
          </a:p>
          <a:p>
            <a:pPr marL="0" indent="0">
              <a:buNone/>
            </a:pPr>
            <a:r>
              <a:rPr lang="en-IN" dirty="0">
                <a:solidFill>
                  <a:schemeClr val="accent2">
                    <a:lumMod val="40000"/>
                    <a:lumOff val="60000"/>
                  </a:schemeClr>
                </a:solidFill>
              </a:rPr>
              <a:t>        break;</a:t>
            </a:r>
          </a:p>
          <a:p>
            <a:pPr marL="0" indent="0">
              <a:buNone/>
            </a:pPr>
            <a:r>
              <a:rPr lang="en-IN" dirty="0">
                <a:solidFill>
                  <a:schemeClr val="accent2">
                    <a:lumMod val="40000"/>
                    <a:lumOff val="60000"/>
                  </a:schemeClr>
                </a:solidFill>
              </a:rPr>
              <a:t>    case 4:</a:t>
            </a:r>
          </a:p>
          <a:p>
            <a:pPr marL="0" inden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("Thursday");</a:t>
            </a:r>
          </a:p>
          <a:p>
            <a:pPr marL="0" indent="0">
              <a:buNone/>
            </a:pPr>
            <a:r>
              <a:rPr lang="en-IN" dirty="0">
                <a:solidFill>
                  <a:schemeClr val="accent2">
                    <a:lumMod val="40000"/>
                    <a:lumOff val="60000"/>
                  </a:schemeClr>
                </a:solidFill>
              </a:rPr>
              <a:t>        break;</a:t>
            </a:r>
          </a:p>
          <a:p>
            <a:endParaRPr lang="en-IN" dirty="0"/>
          </a:p>
        </p:txBody>
      </p:sp>
      <p:sp>
        <p:nvSpPr>
          <p:cNvPr id="14" name="Content Placeholder 8">
            <a:extLst>
              <a:ext uri="{FF2B5EF4-FFF2-40B4-BE49-F238E27FC236}">
                <a16:creationId xmlns:a16="http://schemas.microsoft.com/office/drawing/2014/main" id="{404937E0-2284-029D-68CE-4D524F6B41F1}"/>
              </a:ext>
            </a:extLst>
          </p:cNvPr>
          <p:cNvSpPr txBox="1">
            <a:spLocks/>
          </p:cNvSpPr>
          <p:nvPr/>
        </p:nvSpPr>
        <p:spPr>
          <a:xfrm>
            <a:off x="5646821" y="968709"/>
            <a:ext cx="6240379" cy="49205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dirty="0">
                <a:solidFill>
                  <a:schemeClr val="accent2">
                    <a:lumMod val="40000"/>
                    <a:lumOff val="60000"/>
                  </a:schemeClr>
                </a:solidFill>
              </a:rPr>
              <a:t>case 5:</a:t>
            </a:r>
          </a:p>
          <a:p>
            <a:pPr marL="0" indent="0">
              <a:buFont typeface="Arial" panose="020B0604020202020204" pitchFamily="34" charse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("Friday");</a:t>
            </a:r>
          </a:p>
          <a:p>
            <a:pPr marL="0" indent="0">
              <a:buFont typeface="Arial" panose="020B0604020202020204" pitchFamily="34" charset="0"/>
              <a:buNone/>
            </a:pPr>
            <a:r>
              <a:rPr lang="en-IN" dirty="0">
                <a:solidFill>
                  <a:schemeClr val="accent2">
                    <a:lumMod val="40000"/>
                    <a:lumOff val="60000"/>
                  </a:schemeClr>
                </a:solidFill>
              </a:rPr>
              <a:t>        break;</a:t>
            </a:r>
          </a:p>
          <a:p>
            <a:pPr marL="0" indent="0">
              <a:buFont typeface="Arial" panose="020B0604020202020204" pitchFamily="34" charset="0"/>
              <a:buNone/>
            </a:pPr>
            <a:r>
              <a:rPr lang="en-IN" dirty="0">
                <a:solidFill>
                  <a:schemeClr val="accent2">
                    <a:lumMod val="40000"/>
                    <a:lumOff val="60000"/>
                  </a:schemeClr>
                </a:solidFill>
              </a:rPr>
              <a:t>    case 6:</a:t>
            </a:r>
          </a:p>
          <a:p>
            <a:pPr marL="0" indent="0">
              <a:buFont typeface="Arial" panose="020B0604020202020204" pitchFamily="34" charse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("Saturday");</a:t>
            </a:r>
          </a:p>
          <a:p>
            <a:pPr marL="0" indent="0">
              <a:buFont typeface="Arial" panose="020B0604020202020204" pitchFamily="34" charset="0"/>
              <a:buNone/>
            </a:pPr>
            <a:r>
              <a:rPr lang="en-IN" dirty="0">
                <a:solidFill>
                  <a:schemeClr val="accent2">
                    <a:lumMod val="40000"/>
                    <a:lumOff val="60000"/>
                  </a:schemeClr>
                </a:solidFill>
              </a:rPr>
              <a:t>        break;</a:t>
            </a:r>
          </a:p>
          <a:p>
            <a:pPr marL="0" indent="0">
              <a:buFont typeface="Arial" panose="020B0604020202020204" pitchFamily="34" charset="0"/>
              <a:buNone/>
            </a:pPr>
            <a:r>
              <a:rPr lang="en-IN" dirty="0">
                <a:solidFill>
                  <a:schemeClr val="accent2">
                    <a:lumMod val="40000"/>
                    <a:lumOff val="60000"/>
                  </a:schemeClr>
                </a:solidFill>
              </a:rPr>
              <a:t>    case 7:</a:t>
            </a:r>
          </a:p>
          <a:p>
            <a:pPr marL="0" indent="0">
              <a:buFont typeface="Arial" panose="020B0604020202020204" pitchFamily="34" charse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("Sunday");</a:t>
            </a:r>
          </a:p>
          <a:p>
            <a:pPr marL="0" indent="0">
              <a:buFont typeface="Arial" panose="020B0604020202020204" pitchFamily="34" charset="0"/>
              <a:buNone/>
            </a:pPr>
            <a:r>
              <a:rPr lang="en-IN" dirty="0">
                <a:solidFill>
                  <a:schemeClr val="accent2">
                    <a:lumMod val="40000"/>
                    <a:lumOff val="60000"/>
                  </a:schemeClr>
                </a:solidFill>
              </a:rPr>
              <a:t>        break;</a:t>
            </a:r>
          </a:p>
          <a:p>
            <a:pPr marL="0" indent="0">
              <a:buFont typeface="Arial" panose="020B0604020202020204" pitchFamily="34" charset="0"/>
              <a:buNone/>
            </a:pPr>
            <a:r>
              <a:rPr lang="en-IN" dirty="0">
                <a:solidFill>
                  <a:schemeClr val="accent2">
                    <a:lumMod val="40000"/>
                    <a:lumOff val="60000"/>
                  </a:schemeClr>
                </a:solidFill>
              </a:rPr>
              <a:t>    default:</a:t>
            </a:r>
          </a:p>
          <a:p>
            <a:pPr marL="0" indent="0">
              <a:buFont typeface="Arial" panose="020B0604020202020204" pitchFamily="34" charse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("Invalid day");</a:t>
            </a:r>
          </a:p>
          <a:p>
            <a:pPr marL="0" indent="0">
              <a:buFont typeface="Arial" panose="020B0604020202020204" pitchFamily="34" charset="0"/>
              <a:buNone/>
            </a:pPr>
            <a:r>
              <a:rPr lang="en-IN" dirty="0">
                <a:solidFill>
                  <a:schemeClr val="accent2">
                    <a:lumMod val="40000"/>
                    <a:lumOff val="60000"/>
                  </a:schemeClr>
                </a:solidFill>
              </a:rPr>
              <a:t>        break;</a:t>
            </a:r>
          </a:p>
          <a:p>
            <a:pPr marL="0" indent="0">
              <a:buFont typeface="Arial" panose="020B0604020202020204" pitchFamily="34" charset="0"/>
              <a:buNone/>
            </a:pPr>
            <a:r>
              <a:rPr lang="en-IN" dirty="0">
                <a:solidFill>
                  <a:schemeClr val="accent2">
                    <a:lumMod val="40000"/>
                    <a:lumOff val="60000"/>
                  </a:schemeClr>
                </a:solidFill>
              </a:rPr>
              <a:t>}</a:t>
            </a:r>
          </a:p>
        </p:txBody>
      </p:sp>
    </p:spTree>
    <p:extLst>
      <p:ext uri="{BB962C8B-B14F-4D97-AF65-F5344CB8AC3E}">
        <p14:creationId xmlns:p14="http://schemas.microsoft.com/office/powerpoint/2010/main" val="1682234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3CCE65F-EAE5-4C64-842B-27E3783C1D1A}"/>
              </a:ext>
            </a:extLst>
          </p:cNvPr>
          <p:cNvSpPr>
            <a:spLocks noGrp="1"/>
          </p:cNvSpPr>
          <p:nvPr>
            <p:ph type="title"/>
          </p:nvPr>
        </p:nvSpPr>
        <p:spPr>
          <a:xfrm>
            <a:off x="31737" y="60297"/>
            <a:ext cx="9786031" cy="733561"/>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IN" sz="2800" dirty="0"/>
              <a:t>Loops</a:t>
            </a:r>
            <a:endParaRPr lang="en-US" sz="4000" noProof="0" dirty="0"/>
          </a:p>
        </p:txBody>
      </p:sp>
      <p:sp>
        <p:nvSpPr>
          <p:cNvPr id="29" name="Text Placeholder 28">
            <a:extLst>
              <a:ext uri="{FF2B5EF4-FFF2-40B4-BE49-F238E27FC236}">
                <a16:creationId xmlns:a16="http://schemas.microsoft.com/office/drawing/2014/main" id="{29E30BEC-6F07-48A4-9993-E5B985D29CD4}"/>
              </a:ext>
            </a:extLst>
          </p:cNvPr>
          <p:cNvSpPr>
            <a:spLocks noGrp="1"/>
          </p:cNvSpPr>
          <p:nvPr>
            <p:ph type="body" sz="quarter" idx="19"/>
          </p:nvPr>
        </p:nvSpPr>
        <p:spPr>
          <a:xfrm>
            <a:off x="817972" y="911677"/>
            <a:ext cx="8213557" cy="421077"/>
          </a:xfrm>
        </p:spPr>
        <p:txBody>
          <a:bodyPr>
            <a:noAutofit/>
          </a:bodyPr>
          <a:lstStyle/>
          <a:p>
            <a:pPr algn="l"/>
            <a:r>
              <a:rPr lang="en-US" sz="2000" dirty="0"/>
              <a:t>Loops are used to execute a block of code repeatedly.</a:t>
            </a:r>
          </a:p>
        </p:txBody>
      </p:sp>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103481" y="1507766"/>
            <a:ext cx="5007023" cy="511665"/>
          </a:xfrm>
        </p:spPr>
        <p:txBody>
          <a:bodyPr>
            <a:normAutofit/>
          </a:bodyPr>
          <a:lstStyle/>
          <a:p>
            <a:r>
              <a:rPr lang="en-IN" sz="2800" dirty="0"/>
              <a:t>For Loop:</a:t>
            </a:r>
            <a:endParaRPr lang="en-US" sz="2400" dirty="0"/>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23</a:t>
            </a:fld>
            <a:endParaRPr lang="en-US" dirty="0"/>
          </a:p>
        </p:txBody>
      </p:sp>
      <p:sp>
        <p:nvSpPr>
          <p:cNvPr id="9" name="Content Placeholder 8">
            <a:extLst>
              <a:ext uri="{FF2B5EF4-FFF2-40B4-BE49-F238E27FC236}">
                <a16:creationId xmlns:a16="http://schemas.microsoft.com/office/drawing/2014/main" id="{83F4F5F4-53AF-C7D0-97FB-2E368538EB6C}"/>
              </a:ext>
            </a:extLst>
          </p:cNvPr>
          <p:cNvSpPr>
            <a:spLocks noGrp="1"/>
          </p:cNvSpPr>
          <p:nvPr>
            <p:ph sz="quarter" idx="38"/>
          </p:nvPr>
        </p:nvSpPr>
        <p:spPr>
          <a:xfrm>
            <a:off x="1444051" y="3142831"/>
            <a:ext cx="6961401" cy="3071811"/>
          </a:xfrm>
        </p:spPr>
        <p:txBody>
          <a:bodyPr>
            <a:normAutofit fontScale="85000" lnSpcReduction="20000"/>
          </a:bodyPr>
          <a:lstStyle/>
          <a:p>
            <a:pPr marL="0" indent="0">
              <a:buNone/>
            </a:pPr>
            <a:r>
              <a:rPr lang="en-IN" dirty="0">
                <a:solidFill>
                  <a:schemeClr val="accent2">
                    <a:lumMod val="40000"/>
                    <a:lumOff val="60000"/>
                  </a:schemeClr>
                </a:solidFill>
              </a:rPr>
              <a:t>public class </a:t>
            </a:r>
            <a:r>
              <a:rPr lang="en-IN" dirty="0" err="1">
                <a:solidFill>
                  <a:schemeClr val="accent2">
                    <a:lumMod val="40000"/>
                    <a:lumOff val="60000"/>
                  </a:schemeClr>
                </a:solidFill>
              </a:rPr>
              <a:t>ForLoopExample</a:t>
            </a:r>
            <a:r>
              <a:rPr lang="en-IN" dirty="0">
                <a:solidFill>
                  <a:schemeClr val="accent2">
                    <a:lumMod val="40000"/>
                    <a:lumOff val="60000"/>
                  </a:schemeClr>
                </a:solidFill>
              </a:rPr>
              <a:t> {</a:t>
            </a:r>
          </a:p>
          <a:p>
            <a:pPr marL="0" indent="0">
              <a:buNone/>
            </a:pPr>
            <a:r>
              <a:rPr lang="en-IN" dirty="0">
                <a:solidFill>
                  <a:schemeClr val="accent2">
                    <a:lumMod val="40000"/>
                    <a:lumOff val="60000"/>
                  </a:schemeClr>
                </a:solidFill>
              </a:rPr>
              <a:t>    public static void main(String[] </a:t>
            </a:r>
            <a:r>
              <a:rPr lang="en-IN" dirty="0" err="1">
                <a:solidFill>
                  <a:schemeClr val="accent2">
                    <a:lumMod val="40000"/>
                    <a:lumOff val="60000"/>
                  </a:schemeClr>
                </a:solidFill>
              </a:rPr>
              <a:t>args</a:t>
            </a:r>
            <a:r>
              <a:rPr lang="en-IN" dirty="0">
                <a:solidFill>
                  <a:schemeClr val="accent2">
                    <a:lumMod val="40000"/>
                    <a:lumOff val="60000"/>
                  </a:schemeClr>
                </a:solidFill>
              </a:rPr>
              <a:t>) {</a:t>
            </a:r>
          </a:p>
          <a:p>
            <a:pPr marL="0" indent="0">
              <a:buNone/>
            </a:pPr>
            <a:r>
              <a:rPr lang="en-IN" dirty="0">
                <a:solidFill>
                  <a:schemeClr val="accent2">
                    <a:lumMod val="40000"/>
                    <a:lumOff val="60000"/>
                  </a:schemeClr>
                </a:solidFill>
              </a:rPr>
              <a:t>        // For loop to print numbers from 1 to 5</a:t>
            </a:r>
          </a:p>
          <a:p>
            <a:pPr marL="0" indent="0">
              <a:buNone/>
            </a:pPr>
            <a:r>
              <a:rPr lang="en-IN" dirty="0">
                <a:solidFill>
                  <a:schemeClr val="accent2">
                    <a:lumMod val="40000"/>
                    <a:lumOff val="60000"/>
                  </a:schemeClr>
                </a:solidFill>
              </a:rPr>
              <a:t>        for (int </a:t>
            </a:r>
            <a:r>
              <a:rPr lang="en-IN" dirty="0" err="1">
                <a:solidFill>
                  <a:schemeClr val="accent2">
                    <a:lumMod val="40000"/>
                    <a:lumOff val="60000"/>
                  </a:schemeClr>
                </a:solidFill>
              </a:rPr>
              <a:t>i</a:t>
            </a:r>
            <a:r>
              <a:rPr lang="en-IN" dirty="0">
                <a:solidFill>
                  <a:schemeClr val="accent2">
                    <a:lumMod val="40000"/>
                    <a:lumOff val="60000"/>
                  </a:schemeClr>
                </a:solidFill>
              </a:rPr>
              <a:t> = 1; </a:t>
            </a:r>
            <a:r>
              <a:rPr lang="en-IN" dirty="0" err="1">
                <a:solidFill>
                  <a:schemeClr val="accent2">
                    <a:lumMod val="40000"/>
                    <a:lumOff val="60000"/>
                  </a:schemeClr>
                </a:solidFill>
              </a:rPr>
              <a:t>i</a:t>
            </a:r>
            <a:r>
              <a:rPr lang="en-IN" dirty="0">
                <a:solidFill>
                  <a:schemeClr val="accent2">
                    <a:lumMod val="40000"/>
                    <a:lumOff val="60000"/>
                  </a:schemeClr>
                </a:solidFill>
              </a:rPr>
              <a:t> &lt;= 5; </a:t>
            </a:r>
            <a:r>
              <a:rPr lang="en-IN" dirty="0" err="1">
                <a:solidFill>
                  <a:schemeClr val="accent2">
                    <a:lumMod val="40000"/>
                    <a:lumOff val="60000"/>
                  </a:schemeClr>
                </a:solidFill>
              </a:rPr>
              <a:t>i</a:t>
            </a:r>
            <a:r>
              <a:rPr lang="en-IN" dirty="0">
                <a:solidFill>
                  <a:schemeClr val="accent2">
                    <a:lumMod val="40000"/>
                    <a:lumOff val="60000"/>
                  </a:schemeClr>
                </a:solidFill>
              </a:rPr>
              <a:t>++) {</a:t>
            </a:r>
          </a:p>
          <a:p>
            <a:pPr marL="0" indent="0">
              <a:buNone/>
            </a:pPr>
            <a:r>
              <a:rPr lang="en-IN" dirty="0">
                <a:solidFill>
                  <a:schemeClr val="accent2">
                    <a:lumMod val="40000"/>
                    <a:lumOff val="60000"/>
                  </a:schemeClr>
                </a:solidFill>
              </a:rPr>
              <a:t>            </a:t>
            </a:r>
            <a:r>
              <a:rPr lang="en-IN" dirty="0" err="1">
                <a:solidFill>
                  <a:schemeClr val="accent2">
                    <a:lumMod val="40000"/>
                    <a:lumOff val="60000"/>
                  </a:schemeClr>
                </a:solidFill>
              </a:rPr>
              <a:t>System.out.println</a:t>
            </a:r>
            <a:r>
              <a:rPr lang="en-IN" dirty="0">
                <a:solidFill>
                  <a:schemeClr val="accent2">
                    <a:lumMod val="40000"/>
                    <a:lumOff val="60000"/>
                  </a:schemeClr>
                </a:solidFill>
              </a:rPr>
              <a:t>("For loop iteration: " + </a:t>
            </a:r>
            <a:r>
              <a:rPr lang="en-IN" dirty="0" err="1">
                <a:solidFill>
                  <a:schemeClr val="accent2">
                    <a:lumMod val="40000"/>
                    <a:lumOff val="60000"/>
                  </a:schemeClr>
                </a:solidFill>
              </a:rPr>
              <a:t>i</a:t>
            </a:r>
            <a:r>
              <a:rPr lang="en-IN" dirty="0">
                <a:solidFill>
                  <a:schemeClr val="accent2">
                    <a:lumMod val="40000"/>
                    <a:lumOff val="60000"/>
                  </a:schemeClr>
                </a:solidFill>
              </a:rPr>
              <a:t>);</a:t>
            </a:r>
          </a:p>
          <a:p>
            <a:pPr marL="0" indent="0">
              <a:buNone/>
            </a:pPr>
            <a:r>
              <a:rPr lang="en-IN" dirty="0">
                <a:solidFill>
                  <a:schemeClr val="accent2">
                    <a:lumMod val="40000"/>
                    <a:lumOff val="60000"/>
                  </a:schemeClr>
                </a:solidFill>
              </a:rPr>
              <a:t>        }</a:t>
            </a:r>
          </a:p>
          <a:p>
            <a:pPr marL="0" indent="0">
              <a:buNone/>
            </a:pPr>
            <a:r>
              <a:rPr lang="en-IN" dirty="0">
                <a:solidFill>
                  <a:schemeClr val="accent2">
                    <a:lumMod val="40000"/>
                    <a:lumOff val="60000"/>
                  </a:schemeClr>
                </a:solidFill>
              </a:rPr>
              <a:t>    }</a:t>
            </a:r>
          </a:p>
          <a:p>
            <a:pPr marL="0" indent="0">
              <a:buNone/>
            </a:pPr>
            <a:r>
              <a:rPr lang="en-IN" dirty="0">
                <a:solidFill>
                  <a:schemeClr val="accent2">
                    <a:lumMod val="40000"/>
                    <a:lumOff val="60000"/>
                  </a:schemeClr>
                </a:solidFill>
              </a:rPr>
              <a:t>}</a:t>
            </a:r>
          </a:p>
        </p:txBody>
      </p:sp>
      <p:sp>
        <p:nvSpPr>
          <p:cNvPr id="10" name="Text Placeholder 63">
            <a:extLst>
              <a:ext uri="{FF2B5EF4-FFF2-40B4-BE49-F238E27FC236}">
                <a16:creationId xmlns:a16="http://schemas.microsoft.com/office/drawing/2014/main" id="{41E298F9-4355-A64B-8B67-925EC670986F}"/>
              </a:ext>
            </a:extLst>
          </p:cNvPr>
          <p:cNvSpPr txBox="1">
            <a:spLocks/>
          </p:cNvSpPr>
          <p:nvPr/>
        </p:nvSpPr>
        <p:spPr>
          <a:xfrm>
            <a:off x="476460" y="1917258"/>
            <a:ext cx="8362740" cy="8755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2">
                    <a:lumMod val="40000"/>
                    <a:lumOff val="60000"/>
                  </a:schemeClr>
                </a:solidFill>
                <a:effectLst/>
                <a:latin typeface="Arial" panose="020B0604020202020204" pitchFamily="34" charset="0"/>
              </a:rPr>
              <a:t>A </a:t>
            </a:r>
            <a:r>
              <a:rPr kumimoji="0" lang="en-US" altLang="en-US" sz="2000" b="0" i="0" u="none" strike="noStrike" cap="none" normalizeH="0" baseline="0" dirty="0">
                <a:ln>
                  <a:noFill/>
                </a:ln>
                <a:solidFill>
                  <a:schemeClr val="accent2">
                    <a:lumMod val="40000"/>
                    <a:lumOff val="60000"/>
                  </a:schemeClr>
                </a:solidFill>
                <a:effectLst/>
                <a:latin typeface="Arial Unicode MS"/>
              </a:rPr>
              <a:t>for</a:t>
            </a:r>
            <a:r>
              <a:rPr kumimoji="0" lang="en-US" altLang="en-US" sz="2000" b="0" i="0" u="none" strike="noStrike" cap="none" normalizeH="0" baseline="0" dirty="0">
                <a:ln>
                  <a:noFill/>
                </a:ln>
                <a:solidFill>
                  <a:schemeClr val="accent2">
                    <a:lumMod val="40000"/>
                    <a:lumOff val="60000"/>
                  </a:schemeClr>
                </a:solidFill>
                <a:effectLst/>
              </a:rPr>
              <a:t> loop is used when you know the number of iterations in advance. </a:t>
            </a:r>
            <a:endParaRPr kumimoji="0" lang="en-US" altLang="en-US" sz="2000" b="0" i="0" u="none" strike="noStrike" cap="none" normalizeH="0" baseline="0" dirty="0">
              <a:ln>
                <a:noFill/>
              </a:ln>
              <a:solidFill>
                <a:schemeClr val="accent2">
                  <a:lumMod val="40000"/>
                  <a:lumOff val="60000"/>
                </a:schemeClr>
              </a:solidFill>
              <a:effectLst/>
              <a:latin typeface="Arial" panose="020B0604020202020204" pitchFamily="34" charset="0"/>
            </a:endParaRPr>
          </a:p>
        </p:txBody>
      </p:sp>
    </p:spTree>
    <p:extLst>
      <p:ext uri="{BB962C8B-B14F-4D97-AF65-F5344CB8AC3E}">
        <p14:creationId xmlns:p14="http://schemas.microsoft.com/office/powerpoint/2010/main" val="740643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72189" y="377831"/>
            <a:ext cx="3849930" cy="511665"/>
          </a:xfrm>
        </p:spPr>
        <p:txBody>
          <a:bodyPr>
            <a:normAutofit lnSpcReduction="10000"/>
          </a:bodyPr>
          <a:lstStyle/>
          <a:p>
            <a:r>
              <a:rPr lang="en-IN" sz="3200" dirty="0"/>
              <a:t>While Loop</a:t>
            </a:r>
            <a:r>
              <a:rPr lang="en-IN" sz="2800" dirty="0"/>
              <a:t>:</a:t>
            </a:r>
            <a:endParaRPr lang="en-US" sz="2400" dirty="0"/>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24</a:t>
            </a:fld>
            <a:endParaRPr lang="en-US" dirty="0"/>
          </a:p>
        </p:txBody>
      </p:sp>
      <p:sp>
        <p:nvSpPr>
          <p:cNvPr id="9" name="Content Placeholder 8">
            <a:extLst>
              <a:ext uri="{FF2B5EF4-FFF2-40B4-BE49-F238E27FC236}">
                <a16:creationId xmlns:a16="http://schemas.microsoft.com/office/drawing/2014/main" id="{83F4F5F4-53AF-C7D0-97FB-2E368538EB6C}"/>
              </a:ext>
            </a:extLst>
          </p:cNvPr>
          <p:cNvSpPr>
            <a:spLocks noGrp="1"/>
          </p:cNvSpPr>
          <p:nvPr>
            <p:ph sz="quarter" idx="38"/>
          </p:nvPr>
        </p:nvSpPr>
        <p:spPr>
          <a:xfrm>
            <a:off x="336886" y="1889471"/>
            <a:ext cx="10523620" cy="4968529"/>
          </a:xfrm>
        </p:spPr>
        <p:txBody>
          <a:bodyPr>
            <a:noAutofit/>
          </a:bodyPr>
          <a:lstStyle/>
          <a:p>
            <a:pPr marL="0" indent="0">
              <a:buNone/>
            </a:pPr>
            <a:r>
              <a:rPr lang="en-IN" sz="2400" dirty="0">
                <a:solidFill>
                  <a:schemeClr val="accent2">
                    <a:lumMod val="40000"/>
                    <a:lumOff val="60000"/>
                  </a:schemeClr>
                </a:solidFill>
              </a:rPr>
              <a:t>public class </a:t>
            </a:r>
            <a:r>
              <a:rPr lang="en-IN" sz="2400" dirty="0" err="1">
                <a:solidFill>
                  <a:schemeClr val="accent2">
                    <a:lumMod val="40000"/>
                    <a:lumOff val="60000"/>
                  </a:schemeClr>
                </a:solidFill>
              </a:rPr>
              <a:t>WhileLoopExample</a:t>
            </a:r>
            <a:r>
              <a:rPr lang="en-IN" sz="2400" dirty="0">
                <a:solidFill>
                  <a:schemeClr val="accent2">
                    <a:lumMod val="40000"/>
                    <a:lumOff val="60000"/>
                  </a:schemeClr>
                </a:solidFill>
              </a:rPr>
              <a:t> {</a:t>
            </a:r>
          </a:p>
          <a:p>
            <a:pPr marL="0" indent="0">
              <a:buNone/>
            </a:pPr>
            <a:r>
              <a:rPr lang="en-IN" sz="2400" dirty="0">
                <a:solidFill>
                  <a:schemeClr val="accent2">
                    <a:lumMod val="40000"/>
                    <a:lumOff val="60000"/>
                  </a:schemeClr>
                </a:solidFill>
              </a:rPr>
              <a:t>    public static void main(String[] </a:t>
            </a:r>
            <a:r>
              <a:rPr lang="en-IN" sz="2400" dirty="0" err="1">
                <a:solidFill>
                  <a:schemeClr val="accent2">
                    <a:lumMod val="40000"/>
                    <a:lumOff val="60000"/>
                  </a:schemeClr>
                </a:solidFill>
              </a:rPr>
              <a:t>args</a:t>
            </a:r>
            <a:r>
              <a:rPr lang="en-IN" sz="2400" dirty="0">
                <a:solidFill>
                  <a:schemeClr val="accent2">
                    <a:lumMod val="40000"/>
                    <a:lumOff val="60000"/>
                  </a:schemeClr>
                </a:solidFill>
              </a:rPr>
              <a:t>) {</a:t>
            </a:r>
          </a:p>
          <a:p>
            <a:pPr marL="0" indent="0">
              <a:buNone/>
            </a:pPr>
            <a:r>
              <a:rPr lang="en-IN" sz="2400" dirty="0">
                <a:solidFill>
                  <a:schemeClr val="accent2">
                    <a:lumMod val="40000"/>
                    <a:lumOff val="60000"/>
                  </a:schemeClr>
                </a:solidFill>
              </a:rPr>
              <a:t>        int </a:t>
            </a:r>
            <a:r>
              <a:rPr lang="en-IN" sz="2400" dirty="0" err="1">
                <a:solidFill>
                  <a:schemeClr val="accent2">
                    <a:lumMod val="40000"/>
                    <a:lumOff val="60000"/>
                  </a:schemeClr>
                </a:solidFill>
              </a:rPr>
              <a:t>i</a:t>
            </a:r>
            <a:r>
              <a:rPr lang="en-IN" sz="2400" dirty="0">
                <a:solidFill>
                  <a:schemeClr val="accent2">
                    <a:lumMod val="40000"/>
                    <a:lumOff val="60000"/>
                  </a:schemeClr>
                </a:solidFill>
              </a:rPr>
              <a:t> = 1;</a:t>
            </a:r>
          </a:p>
          <a:p>
            <a:pPr marL="0" indent="0">
              <a:buNone/>
            </a:pPr>
            <a:r>
              <a:rPr lang="en-IN" sz="2400" dirty="0">
                <a:solidFill>
                  <a:schemeClr val="accent2">
                    <a:lumMod val="40000"/>
                    <a:lumOff val="60000"/>
                  </a:schemeClr>
                </a:solidFill>
              </a:rPr>
              <a:t>        </a:t>
            </a:r>
          </a:p>
          <a:p>
            <a:pPr marL="0" indent="0">
              <a:buNone/>
            </a:pPr>
            <a:r>
              <a:rPr lang="en-IN" sz="2400" dirty="0">
                <a:solidFill>
                  <a:schemeClr val="accent2">
                    <a:lumMod val="40000"/>
                    <a:lumOff val="60000"/>
                  </a:schemeClr>
                </a:solidFill>
              </a:rPr>
              <a:t>        // While loop to print numbers from 1 to 5</a:t>
            </a:r>
          </a:p>
          <a:p>
            <a:pPr marL="0" indent="0">
              <a:buNone/>
            </a:pPr>
            <a:r>
              <a:rPr lang="en-IN" sz="2400" dirty="0">
                <a:solidFill>
                  <a:schemeClr val="accent2">
                    <a:lumMod val="40000"/>
                    <a:lumOff val="60000"/>
                  </a:schemeClr>
                </a:solidFill>
              </a:rPr>
              <a:t>        while (</a:t>
            </a:r>
            <a:r>
              <a:rPr lang="en-IN" sz="2400" dirty="0" err="1">
                <a:solidFill>
                  <a:schemeClr val="accent2">
                    <a:lumMod val="40000"/>
                    <a:lumOff val="60000"/>
                  </a:schemeClr>
                </a:solidFill>
              </a:rPr>
              <a:t>i</a:t>
            </a:r>
            <a:r>
              <a:rPr lang="en-IN" sz="2400" dirty="0">
                <a:solidFill>
                  <a:schemeClr val="accent2">
                    <a:lumMod val="40000"/>
                    <a:lumOff val="60000"/>
                  </a:schemeClr>
                </a:solidFill>
              </a:rPr>
              <a:t> &lt;= 5) {</a:t>
            </a:r>
          </a:p>
          <a:p>
            <a:pPr marL="0" indent="0">
              <a:buNone/>
            </a:pPr>
            <a:r>
              <a:rPr lang="en-IN" sz="2400" dirty="0">
                <a:solidFill>
                  <a:schemeClr val="accent2">
                    <a:lumMod val="40000"/>
                    <a:lumOff val="60000"/>
                  </a:schemeClr>
                </a:solidFill>
              </a:rPr>
              <a:t>            </a:t>
            </a:r>
            <a:r>
              <a:rPr lang="en-IN" sz="2400" dirty="0" err="1">
                <a:solidFill>
                  <a:schemeClr val="accent2">
                    <a:lumMod val="40000"/>
                    <a:lumOff val="60000"/>
                  </a:schemeClr>
                </a:solidFill>
              </a:rPr>
              <a:t>System.out.println</a:t>
            </a:r>
            <a:r>
              <a:rPr lang="en-IN" sz="2400" dirty="0">
                <a:solidFill>
                  <a:schemeClr val="accent2">
                    <a:lumMod val="40000"/>
                    <a:lumOff val="60000"/>
                  </a:schemeClr>
                </a:solidFill>
              </a:rPr>
              <a:t>("While loop iteration: " + </a:t>
            </a:r>
            <a:r>
              <a:rPr lang="en-IN" sz="2400" dirty="0" err="1">
                <a:solidFill>
                  <a:schemeClr val="accent2">
                    <a:lumMod val="40000"/>
                    <a:lumOff val="60000"/>
                  </a:schemeClr>
                </a:solidFill>
              </a:rPr>
              <a:t>i</a:t>
            </a:r>
            <a:r>
              <a:rPr lang="en-IN" sz="2400" dirty="0">
                <a:solidFill>
                  <a:schemeClr val="accent2">
                    <a:lumMod val="40000"/>
                    <a:lumOff val="60000"/>
                  </a:schemeClr>
                </a:solidFill>
              </a:rPr>
              <a:t>);</a:t>
            </a:r>
          </a:p>
          <a:p>
            <a:pPr marL="0" indent="0">
              <a:buNone/>
            </a:pPr>
            <a:r>
              <a:rPr lang="en-IN" sz="2400" dirty="0">
                <a:solidFill>
                  <a:schemeClr val="accent2">
                    <a:lumMod val="40000"/>
                    <a:lumOff val="60000"/>
                  </a:schemeClr>
                </a:solidFill>
              </a:rPr>
              <a:t>            </a:t>
            </a:r>
            <a:r>
              <a:rPr lang="en-IN" sz="2400" dirty="0" err="1">
                <a:solidFill>
                  <a:schemeClr val="accent2">
                    <a:lumMod val="40000"/>
                    <a:lumOff val="60000"/>
                  </a:schemeClr>
                </a:solidFill>
              </a:rPr>
              <a:t>i</a:t>
            </a:r>
            <a:r>
              <a:rPr lang="en-IN" sz="2400" dirty="0">
                <a:solidFill>
                  <a:schemeClr val="accent2">
                    <a:lumMod val="40000"/>
                    <a:lumOff val="60000"/>
                  </a:schemeClr>
                </a:solidFill>
              </a:rPr>
              <a:t>++;</a:t>
            </a:r>
          </a:p>
          <a:p>
            <a:pPr marL="0" indent="0">
              <a:buNone/>
            </a:pPr>
            <a:r>
              <a:rPr lang="en-IN" sz="2400" dirty="0">
                <a:solidFill>
                  <a:schemeClr val="accent2">
                    <a:lumMod val="40000"/>
                    <a:lumOff val="60000"/>
                  </a:schemeClr>
                </a:solidFill>
              </a:rPr>
              <a:t>        }  </a:t>
            </a:r>
          </a:p>
          <a:p>
            <a:pPr marL="0" indent="0">
              <a:buNone/>
            </a:pPr>
            <a:r>
              <a:rPr lang="en-IN" sz="2400" dirty="0">
                <a:solidFill>
                  <a:schemeClr val="accent2">
                    <a:lumMod val="40000"/>
                    <a:lumOff val="60000"/>
                  </a:schemeClr>
                </a:solidFill>
              </a:rPr>
              <a:t>   }</a:t>
            </a:r>
          </a:p>
          <a:p>
            <a:pPr marL="0" indent="0">
              <a:buNone/>
            </a:pPr>
            <a:r>
              <a:rPr lang="en-IN" sz="2400" dirty="0">
                <a:solidFill>
                  <a:schemeClr val="accent2">
                    <a:lumMod val="40000"/>
                    <a:lumOff val="60000"/>
                  </a:schemeClr>
                </a:solidFill>
              </a:rPr>
              <a:t>}</a:t>
            </a:r>
          </a:p>
        </p:txBody>
      </p:sp>
      <p:sp>
        <p:nvSpPr>
          <p:cNvPr id="10" name="Text Placeholder 63">
            <a:extLst>
              <a:ext uri="{FF2B5EF4-FFF2-40B4-BE49-F238E27FC236}">
                <a16:creationId xmlns:a16="http://schemas.microsoft.com/office/drawing/2014/main" id="{41E298F9-4355-A64B-8B67-925EC670986F}"/>
              </a:ext>
            </a:extLst>
          </p:cNvPr>
          <p:cNvSpPr txBox="1">
            <a:spLocks/>
          </p:cNvSpPr>
          <p:nvPr/>
        </p:nvSpPr>
        <p:spPr>
          <a:xfrm>
            <a:off x="72189" y="951708"/>
            <a:ext cx="12047621" cy="8755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2">
                    <a:lumMod val="40000"/>
                    <a:lumOff val="60000"/>
                  </a:schemeClr>
                </a:solidFill>
                <a:effectLst/>
                <a:latin typeface="Arial" panose="020B0604020202020204" pitchFamily="34" charset="0"/>
              </a:rPr>
              <a:t>A </a:t>
            </a:r>
            <a:r>
              <a:rPr kumimoji="0" lang="en-US" altLang="en-US" sz="2000" b="0" i="0" u="none" strike="noStrike" cap="none" normalizeH="0" baseline="0" dirty="0">
                <a:ln>
                  <a:noFill/>
                </a:ln>
                <a:solidFill>
                  <a:schemeClr val="accent2">
                    <a:lumMod val="40000"/>
                    <a:lumOff val="60000"/>
                  </a:schemeClr>
                </a:solidFill>
                <a:effectLst/>
                <a:latin typeface="Arial Unicode MS"/>
              </a:rPr>
              <a:t>while</a:t>
            </a:r>
            <a:r>
              <a:rPr kumimoji="0" lang="en-US" altLang="en-US" sz="2000" b="0" i="0" u="none" strike="noStrike" cap="none" normalizeH="0" baseline="0" dirty="0">
                <a:ln>
                  <a:noFill/>
                </a:ln>
                <a:solidFill>
                  <a:schemeClr val="accent2">
                    <a:lumMod val="40000"/>
                    <a:lumOff val="60000"/>
                  </a:schemeClr>
                </a:solidFill>
                <a:effectLst/>
              </a:rPr>
              <a:t> loop is used when you don't know the number of iterations in advance and the loop continues until the condition becomes false. </a:t>
            </a:r>
            <a:endParaRPr kumimoji="0" lang="en-US" altLang="en-US" sz="2000" b="0" i="0" u="none" strike="noStrike" cap="none" normalizeH="0" baseline="0" dirty="0">
              <a:ln>
                <a:noFill/>
              </a:ln>
              <a:solidFill>
                <a:schemeClr val="accent2">
                  <a:lumMod val="40000"/>
                  <a:lumOff val="60000"/>
                </a:schemeClr>
              </a:solidFill>
              <a:effectLst/>
              <a:latin typeface="Arial" panose="020B0604020202020204" pitchFamily="34" charset="0"/>
            </a:endParaRPr>
          </a:p>
        </p:txBody>
      </p:sp>
    </p:spTree>
    <p:extLst>
      <p:ext uri="{BB962C8B-B14F-4D97-AF65-F5344CB8AC3E}">
        <p14:creationId xmlns:p14="http://schemas.microsoft.com/office/powerpoint/2010/main" val="331641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Placeholder 63">
            <a:extLst>
              <a:ext uri="{FF2B5EF4-FFF2-40B4-BE49-F238E27FC236}">
                <a16:creationId xmlns:a16="http://schemas.microsoft.com/office/drawing/2014/main" id="{6B5D952F-2EF7-427C-974E-A567B00747E7}"/>
              </a:ext>
            </a:extLst>
          </p:cNvPr>
          <p:cNvSpPr>
            <a:spLocks noGrp="1"/>
          </p:cNvSpPr>
          <p:nvPr>
            <p:ph type="body" sz="quarter" idx="36"/>
          </p:nvPr>
        </p:nvSpPr>
        <p:spPr>
          <a:xfrm>
            <a:off x="72189" y="377831"/>
            <a:ext cx="3849930" cy="511665"/>
          </a:xfrm>
        </p:spPr>
        <p:txBody>
          <a:bodyPr>
            <a:normAutofit fontScale="77500" lnSpcReduction="20000"/>
          </a:bodyPr>
          <a:lstStyle/>
          <a:p>
            <a:r>
              <a:rPr lang="en-IN" sz="3600" dirty="0"/>
              <a:t>Do-While Loop</a:t>
            </a:r>
            <a:r>
              <a:rPr lang="en-IN" sz="2800" dirty="0"/>
              <a:t>:</a:t>
            </a:r>
            <a:endParaRPr lang="en-US" sz="2400" dirty="0"/>
          </a:p>
        </p:txBody>
      </p:sp>
      <p:sp>
        <p:nvSpPr>
          <p:cNvPr id="83" name="Slide Number Placeholder 82">
            <a:extLst>
              <a:ext uri="{FF2B5EF4-FFF2-40B4-BE49-F238E27FC236}">
                <a16:creationId xmlns:a16="http://schemas.microsoft.com/office/drawing/2014/main" id="{3148E176-08DB-41A3-9A76-23011A0B3ED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25</a:t>
            </a:fld>
            <a:endParaRPr lang="en-US" dirty="0"/>
          </a:p>
        </p:txBody>
      </p:sp>
      <p:sp>
        <p:nvSpPr>
          <p:cNvPr id="9" name="Content Placeholder 8">
            <a:extLst>
              <a:ext uri="{FF2B5EF4-FFF2-40B4-BE49-F238E27FC236}">
                <a16:creationId xmlns:a16="http://schemas.microsoft.com/office/drawing/2014/main" id="{83F4F5F4-53AF-C7D0-97FB-2E368538EB6C}"/>
              </a:ext>
            </a:extLst>
          </p:cNvPr>
          <p:cNvSpPr>
            <a:spLocks noGrp="1"/>
          </p:cNvSpPr>
          <p:nvPr>
            <p:ph sz="quarter" idx="38"/>
          </p:nvPr>
        </p:nvSpPr>
        <p:spPr>
          <a:xfrm>
            <a:off x="336886" y="1889471"/>
            <a:ext cx="10523620" cy="4968529"/>
          </a:xfrm>
        </p:spPr>
        <p:txBody>
          <a:bodyPr>
            <a:noAutofit/>
          </a:bodyPr>
          <a:lstStyle/>
          <a:p>
            <a:pPr marL="0" indent="0">
              <a:buNone/>
            </a:pPr>
            <a:r>
              <a:rPr lang="en-IN" sz="2400" dirty="0">
                <a:solidFill>
                  <a:schemeClr val="accent2">
                    <a:lumMod val="40000"/>
                    <a:lumOff val="60000"/>
                  </a:schemeClr>
                </a:solidFill>
              </a:rPr>
              <a:t>public class </a:t>
            </a:r>
            <a:r>
              <a:rPr lang="en-IN" sz="2400" dirty="0" err="1">
                <a:solidFill>
                  <a:schemeClr val="accent2">
                    <a:lumMod val="40000"/>
                    <a:lumOff val="60000"/>
                  </a:schemeClr>
                </a:solidFill>
              </a:rPr>
              <a:t>DoWhileLoopExample</a:t>
            </a:r>
            <a:r>
              <a:rPr lang="en-IN" sz="2400" dirty="0">
                <a:solidFill>
                  <a:schemeClr val="accent2">
                    <a:lumMod val="40000"/>
                    <a:lumOff val="60000"/>
                  </a:schemeClr>
                </a:solidFill>
              </a:rPr>
              <a:t> {</a:t>
            </a:r>
          </a:p>
          <a:p>
            <a:pPr marL="0" indent="0">
              <a:buNone/>
            </a:pPr>
            <a:r>
              <a:rPr lang="en-IN" sz="2400" dirty="0">
                <a:solidFill>
                  <a:schemeClr val="accent2">
                    <a:lumMod val="40000"/>
                    <a:lumOff val="60000"/>
                  </a:schemeClr>
                </a:solidFill>
              </a:rPr>
              <a:t>    public static void main(String[] </a:t>
            </a:r>
            <a:r>
              <a:rPr lang="en-IN" sz="2400" dirty="0" err="1">
                <a:solidFill>
                  <a:schemeClr val="accent2">
                    <a:lumMod val="40000"/>
                    <a:lumOff val="60000"/>
                  </a:schemeClr>
                </a:solidFill>
              </a:rPr>
              <a:t>args</a:t>
            </a:r>
            <a:r>
              <a:rPr lang="en-IN" sz="2400" dirty="0">
                <a:solidFill>
                  <a:schemeClr val="accent2">
                    <a:lumMod val="40000"/>
                    <a:lumOff val="60000"/>
                  </a:schemeClr>
                </a:solidFill>
              </a:rPr>
              <a:t>) {</a:t>
            </a:r>
          </a:p>
          <a:p>
            <a:pPr marL="0" indent="0">
              <a:buNone/>
            </a:pPr>
            <a:r>
              <a:rPr lang="en-IN" sz="2400" dirty="0">
                <a:solidFill>
                  <a:schemeClr val="accent2">
                    <a:lumMod val="40000"/>
                    <a:lumOff val="60000"/>
                  </a:schemeClr>
                </a:solidFill>
              </a:rPr>
              <a:t>        int </a:t>
            </a:r>
            <a:r>
              <a:rPr lang="en-IN" sz="2400" dirty="0" err="1">
                <a:solidFill>
                  <a:schemeClr val="accent2">
                    <a:lumMod val="40000"/>
                    <a:lumOff val="60000"/>
                  </a:schemeClr>
                </a:solidFill>
              </a:rPr>
              <a:t>i</a:t>
            </a:r>
            <a:r>
              <a:rPr lang="en-IN" sz="2400" dirty="0">
                <a:solidFill>
                  <a:schemeClr val="accent2">
                    <a:lumMod val="40000"/>
                    <a:lumOff val="60000"/>
                  </a:schemeClr>
                </a:solidFill>
              </a:rPr>
              <a:t> = 1;</a:t>
            </a:r>
          </a:p>
          <a:p>
            <a:pPr marL="0" indent="0">
              <a:buNone/>
            </a:pPr>
            <a:r>
              <a:rPr lang="en-IN" sz="2400" dirty="0">
                <a:solidFill>
                  <a:schemeClr val="accent2">
                    <a:lumMod val="40000"/>
                    <a:lumOff val="60000"/>
                  </a:schemeClr>
                </a:solidFill>
              </a:rPr>
              <a:t>        </a:t>
            </a:r>
          </a:p>
          <a:p>
            <a:pPr marL="0" indent="0">
              <a:buNone/>
            </a:pPr>
            <a:r>
              <a:rPr lang="en-IN" sz="2400" dirty="0">
                <a:solidFill>
                  <a:schemeClr val="accent2">
                    <a:lumMod val="40000"/>
                    <a:lumOff val="60000"/>
                  </a:schemeClr>
                </a:solidFill>
              </a:rPr>
              <a:t>        // Do-while loop to print numbers from 1 to 5</a:t>
            </a:r>
          </a:p>
          <a:p>
            <a:pPr marL="0" indent="0">
              <a:buNone/>
            </a:pPr>
            <a:r>
              <a:rPr lang="en-IN" sz="2400" dirty="0">
                <a:solidFill>
                  <a:schemeClr val="accent2">
                    <a:lumMod val="40000"/>
                    <a:lumOff val="60000"/>
                  </a:schemeClr>
                </a:solidFill>
              </a:rPr>
              <a:t>        do {</a:t>
            </a:r>
          </a:p>
          <a:p>
            <a:pPr marL="0" indent="0">
              <a:buNone/>
            </a:pPr>
            <a:r>
              <a:rPr lang="en-IN" sz="2400" dirty="0">
                <a:solidFill>
                  <a:schemeClr val="accent2">
                    <a:lumMod val="40000"/>
                    <a:lumOff val="60000"/>
                  </a:schemeClr>
                </a:solidFill>
              </a:rPr>
              <a:t>            </a:t>
            </a:r>
            <a:r>
              <a:rPr lang="en-IN" sz="2400" dirty="0" err="1">
                <a:solidFill>
                  <a:schemeClr val="accent2">
                    <a:lumMod val="40000"/>
                    <a:lumOff val="60000"/>
                  </a:schemeClr>
                </a:solidFill>
              </a:rPr>
              <a:t>System.out.println</a:t>
            </a:r>
            <a:r>
              <a:rPr lang="en-IN" sz="2400" dirty="0">
                <a:solidFill>
                  <a:schemeClr val="accent2">
                    <a:lumMod val="40000"/>
                    <a:lumOff val="60000"/>
                  </a:schemeClr>
                </a:solidFill>
              </a:rPr>
              <a:t>("Do-while loop iteration: " + </a:t>
            </a:r>
            <a:r>
              <a:rPr lang="en-IN" sz="2400" dirty="0" err="1">
                <a:solidFill>
                  <a:schemeClr val="accent2">
                    <a:lumMod val="40000"/>
                    <a:lumOff val="60000"/>
                  </a:schemeClr>
                </a:solidFill>
              </a:rPr>
              <a:t>i</a:t>
            </a:r>
            <a:r>
              <a:rPr lang="en-IN" sz="2400" dirty="0">
                <a:solidFill>
                  <a:schemeClr val="accent2">
                    <a:lumMod val="40000"/>
                    <a:lumOff val="60000"/>
                  </a:schemeClr>
                </a:solidFill>
              </a:rPr>
              <a:t>);</a:t>
            </a:r>
          </a:p>
          <a:p>
            <a:pPr marL="0" indent="0">
              <a:buNone/>
            </a:pPr>
            <a:r>
              <a:rPr lang="en-IN" sz="2400" dirty="0">
                <a:solidFill>
                  <a:schemeClr val="accent2">
                    <a:lumMod val="40000"/>
                    <a:lumOff val="60000"/>
                  </a:schemeClr>
                </a:solidFill>
              </a:rPr>
              <a:t>            </a:t>
            </a:r>
            <a:r>
              <a:rPr lang="en-IN" sz="2400" dirty="0" err="1">
                <a:solidFill>
                  <a:schemeClr val="accent2">
                    <a:lumMod val="40000"/>
                    <a:lumOff val="60000"/>
                  </a:schemeClr>
                </a:solidFill>
              </a:rPr>
              <a:t>i</a:t>
            </a:r>
            <a:r>
              <a:rPr lang="en-IN" sz="2400" dirty="0">
                <a:solidFill>
                  <a:schemeClr val="accent2">
                    <a:lumMod val="40000"/>
                    <a:lumOff val="60000"/>
                  </a:schemeClr>
                </a:solidFill>
              </a:rPr>
              <a:t>++;</a:t>
            </a:r>
          </a:p>
          <a:p>
            <a:pPr marL="0" indent="0">
              <a:buNone/>
            </a:pPr>
            <a:r>
              <a:rPr lang="en-IN" sz="2400" dirty="0">
                <a:solidFill>
                  <a:schemeClr val="accent2">
                    <a:lumMod val="40000"/>
                    <a:lumOff val="60000"/>
                  </a:schemeClr>
                </a:solidFill>
              </a:rPr>
              <a:t>        } while (</a:t>
            </a:r>
            <a:r>
              <a:rPr lang="en-IN" sz="2400" dirty="0" err="1">
                <a:solidFill>
                  <a:schemeClr val="accent2">
                    <a:lumMod val="40000"/>
                    <a:lumOff val="60000"/>
                  </a:schemeClr>
                </a:solidFill>
              </a:rPr>
              <a:t>i</a:t>
            </a:r>
            <a:r>
              <a:rPr lang="en-IN" sz="2400" dirty="0">
                <a:solidFill>
                  <a:schemeClr val="accent2">
                    <a:lumMod val="40000"/>
                    <a:lumOff val="60000"/>
                  </a:schemeClr>
                </a:solidFill>
              </a:rPr>
              <a:t> &lt;= 5);</a:t>
            </a:r>
          </a:p>
          <a:p>
            <a:pPr marL="0" indent="0">
              <a:buNone/>
            </a:pPr>
            <a:r>
              <a:rPr lang="en-IN" sz="2400" dirty="0">
                <a:solidFill>
                  <a:schemeClr val="accent2">
                    <a:lumMod val="40000"/>
                    <a:lumOff val="60000"/>
                  </a:schemeClr>
                </a:solidFill>
              </a:rPr>
              <a:t>    }</a:t>
            </a:r>
          </a:p>
          <a:p>
            <a:pPr marL="0" indent="0">
              <a:buNone/>
            </a:pPr>
            <a:r>
              <a:rPr lang="en-IN" sz="2400" dirty="0">
                <a:solidFill>
                  <a:schemeClr val="accent2">
                    <a:lumMod val="40000"/>
                    <a:lumOff val="60000"/>
                  </a:schemeClr>
                </a:solidFill>
              </a:rPr>
              <a:t>}</a:t>
            </a:r>
          </a:p>
        </p:txBody>
      </p:sp>
      <p:sp>
        <p:nvSpPr>
          <p:cNvPr id="10" name="Text Placeholder 63">
            <a:extLst>
              <a:ext uri="{FF2B5EF4-FFF2-40B4-BE49-F238E27FC236}">
                <a16:creationId xmlns:a16="http://schemas.microsoft.com/office/drawing/2014/main" id="{41E298F9-4355-A64B-8B67-925EC670986F}"/>
              </a:ext>
            </a:extLst>
          </p:cNvPr>
          <p:cNvSpPr txBox="1">
            <a:spLocks/>
          </p:cNvSpPr>
          <p:nvPr/>
        </p:nvSpPr>
        <p:spPr>
          <a:xfrm>
            <a:off x="72189" y="951708"/>
            <a:ext cx="12047621" cy="8755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2">
                    <a:lumMod val="40000"/>
                    <a:lumOff val="60000"/>
                  </a:schemeClr>
                </a:solidFill>
                <a:effectLst/>
                <a:latin typeface="Arial" panose="020B0604020202020204" pitchFamily="34" charset="0"/>
              </a:rPr>
              <a:t>A </a:t>
            </a:r>
            <a:r>
              <a:rPr kumimoji="0" lang="en-US" altLang="en-US" sz="2000" b="0" i="0" u="none" strike="noStrike" cap="none" normalizeH="0" baseline="0" dirty="0">
                <a:ln>
                  <a:noFill/>
                </a:ln>
                <a:solidFill>
                  <a:schemeClr val="accent2">
                    <a:lumMod val="40000"/>
                    <a:lumOff val="60000"/>
                  </a:schemeClr>
                </a:solidFill>
                <a:effectLst/>
                <a:latin typeface="Arial Unicode MS"/>
              </a:rPr>
              <a:t>do-while</a:t>
            </a:r>
            <a:r>
              <a:rPr kumimoji="0" lang="en-US" altLang="en-US" sz="2000" b="0" i="0" u="none" strike="noStrike" cap="none" normalizeH="0" baseline="0" dirty="0">
                <a:ln>
                  <a:noFill/>
                </a:ln>
                <a:solidFill>
                  <a:schemeClr val="accent2">
                    <a:lumMod val="40000"/>
                    <a:lumOff val="60000"/>
                  </a:schemeClr>
                </a:solidFill>
                <a:effectLst/>
              </a:rPr>
              <a:t> loop is similar to a </a:t>
            </a:r>
            <a:r>
              <a:rPr kumimoji="0" lang="en-US" altLang="en-US" sz="2000" b="0" i="0" u="none" strike="noStrike" cap="none" normalizeH="0" baseline="0" dirty="0">
                <a:ln>
                  <a:noFill/>
                </a:ln>
                <a:solidFill>
                  <a:schemeClr val="accent2">
                    <a:lumMod val="40000"/>
                    <a:lumOff val="60000"/>
                  </a:schemeClr>
                </a:solidFill>
                <a:effectLst/>
                <a:latin typeface="Arial Unicode MS"/>
              </a:rPr>
              <a:t>while</a:t>
            </a:r>
            <a:r>
              <a:rPr kumimoji="0" lang="en-US" altLang="en-US" sz="2000" b="0" i="0" u="none" strike="noStrike" cap="none" normalizeH="0" baseline="0" dirty="0">
                <a:ln>
                  <a:noFill/>
                </a:ln>
                <a:solidFill>
                  <a:schemeClr val="accent2">
                    <a:lumMod val="40000"/>
                    <a:lumOff val="60000"/>
                  </a:schemeClr>
                </a:solidFill>
                <a:effectLst/>
              </a:rPr>
              <a:t> loop, but it ensures that the loop body is executed at least once before checking the condition </a:t>
            </a:r>
            <a:endParaRPr kumimoji="0" lang="en-US" altLang="en-US" sz="2000" b="0" i="0" u="none" strike="noStrike" cap="none" normalizeH="0" baseline="0" dirty="0">
              <a:ln>
                <a:noFill/>
              </a:ln>
              <a:solidFill>
                <a:schemeClr val="accent2">
                  <a:lumMod val="40000"/>
                  <a:lumOff val="60000"/>
                </a:schemeClr>
              </a:solidFill>
              <a:effectLst/>
              <a:latin typeface="Arial" panose="020B0604020202020204" pitchFamily="34" charset="0"/>
            </a:endParaRPr>
          </a:p>
        </p:txBody>
      </p:sp>
    </p:spTree>
    <p:extLst>
      <p:ext uri="{BB962C8B-B14F-4D97-AF65-F5344CB8AC3E}">
        <p14:creationId xmlns:p14="http://schemas.microsoft.com/office/powerpoint/2010/main" val="239382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6609347" y="1728565"/>
            <a:ext cx="4922230" cy="2346129"/>
          </a:xfrm>
        </p:spPr>
        <p:txBody>
          <a:bodyPr/>
          <a:lstStyle/>
          <a:p>
            <a:r>
              <a:rPr lang="en-US" sz="9600"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8/06/20XX</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dirty="0"/>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ea typeface="+mn-ea"/>
                <a:cs typeface="+mn-cs"/>
              </a:rPr>
              <a:t>day1</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776221"/>
            <a:ext cx="2671435" cy="469490"/>
          </a:xfrm>
        </p:spPr>
        <p:txBody>
          <a:bodyPr>
            <a:noAutofit/>
          </a:bodyPr>
          <a:lstStyle/>
          <a:p>
            <a:r>
              <a:rPr lang="en-US" dirty="0" err="1"/>
              <a:t>iNtroduction</a:t>
            </a:r>
            <a:r>
              <a:rPr lang="en-US" dirty="0"/>
              <a:t> on to java </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795766"/>
            <a:ext cx="2289974" cy="490759"/>
          </a:xfrm>
        </p:spPr>
        <p:txBody>
          <a:bodyPr/>
          <a:lstStyle/>
          <a:p>
            <a:r>
              <a:rPr lang="en-US" dirty="0"/>
              <a:t>Basic Syntax</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817036"/>
            <a:ext cx="2289974" cy="469490"/>
          </a:xfrm>
        </p:spPr>
        <p:txBody>
          <a:bodyPr>
            <a:noAutofit/>
          </a:bodyPr>
          <a:lstStyle/>
          <a:p>
            <a:r>
              <a:rPr lang="en-US" dirty="0"/>
              <a:t>Data types and variables </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normAutofit/>
          </a:bodyPr>
          <a:lstStyle/>
          <a:p>
            <a:r>
              <a:rPr lang="en-US" sz="1600" dirty="0">
                <a:highlight>
                  <a:srgbClr val="000080"/>
                </a:highlight>
              </a:rPr>
              <a:t>Overview of java, </a:t>
            </a:r>
            <a:br>
              <a:rPr lang="en-US" sz="1600" dirty="0">
                <a:highlight>
                  <a:srgbClr val="000080"/>
                </a:highlight>
              </a:rPr>
            </a:br>
            <a:r>
              <a:rPr lang="en-US" sz="1600" dirty="0">
                <a:highlight>
                  <a:srgbClr val="000080"/>
                </a:highlight>
              </a:rPr>
              <a:t>Features and benefits ,</a:t>
            </a:r>
          </a:p>
          <a:p>
            <a:r>
              <a:rPr lang="en-US" sz="1600" dirty="0">
                <a:highlight>
                  <a:srgbClr val="000080"/>
                </a:highlight>
              </a:rPr>
              <a:t> setting up the java development environment </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7" y="4118847"/>
            <a:ext cx="3137387" cy="365126"/>
          </a:xfrm>
        </p:spPr>
        <p:txBody>
          <a:bodyPr>
            <a:normAutofit/>
          </a:bodyPr>
          <a:lstStyle/>
          <a:p>
            <a:r>
              <a:rPr lang="en-US" dirty="0"/>
              <a:t>Control  Statements </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17" name="Text Placeholder 16">
            <a:extLst>
              <a:ext uri="{FF2B5EF4-FFF2-40B4-BE49-F238E27FC236}">
                <a16:creationId xmlns:a16="http://schemas.microsoft.com/office/drawing/2014/main" id="{E4723BD8-9CED-F03A-CF1E-B4143E377039}"/>
              </a:ext>
            </a:extLst>
          </p:cNvPr>
          <p:cNvSpPr>
            <a:spLocks noGrp="1"/>
          </p:cNvSpPr>
          <p:nvPr>
            <p:ph type="body" sz="quarter" idx="17"/>
          </p:nvPr>
        </p:nvSpPr>
        <p:spPr/>
        <p:txBody>
          <a:bodyPr>
            <a:normAutofit fontScale="92500" lnSpcReduction="20000"/>
          </a:bodyPr>
          <a:lstStyle/>
          <a:p>
            <a:pPr marL="8255" indent="-6350" algn="l">
              <a:lnSpc>
                <a:spcPct val="107000"/>
              </a:lnSpc>
              <a:spcAft>
                <a:spcPts val="1150"/>
              </a:spcAft>
            </a:pPr>
            <a:r>
              <a:rPr lang="en-IN" sz="1400" kern="100" dirty="0">
                <a:effectLst/>
                <a:highlight>
                  <a:srgbClr val="000080"/>
                </a:highlight>
              </a:rPr>
              <a:t>Writing a Simple Java </a:t>
            </a:r>
            <a:endParaRPr lang="en-IN" sz="2000" kern="100" dirty="0">
              <a:effectLst/>
              <a:highlight>
                <a:srgbClr val="000080"/>
              </a:highlight>
            </a:endParaRPr>
          </a:p>
          <a:p>
            <a:pPr marL="8255" indent="-6350" algn="l">
              <a:lnSpc>
                <a:spcPct val="107000"/>
              </a:lnSpc>
              <a:spcAft>
                <a:spcPts val="1150"/>
              </a:spcAft>
            </a:pPr>
            <a:r>
              <a:rPr lang="en-IN" sz="1400" kern="100" dirty="0">
                <a:effectLst/>
                <a:highlight>
                  <a:srgbClr val="000080"/>
                </a:highlight>
              </a:rPr>
              <a:t>Program, Explanation of </a:t>
            </a:r>
            <a:endParaRPr lang="en-IN" sz="2000" kern="100" dirty="0">
              <a:effectLst/>
              <a:highlight>
                <a:srgbClr val="000080"/>
              </a:highlight>
            </a:endParaRPr>
          </a:p>
          <a:p>
            <a:pPr marL="8255" indent="-6350" algn="just">
              <a:lnSpc>
                <a:spcPct val="107000"/>
              </a:lnSpc>
              <a:spcAft>
                <a:spcPts val="1150"/>
              </a:spcAft>
            </a:pPr>
            <a:r>
              <a:rPr lang="en-IN" sz="1400" kern="100" dirty="0">
                <a:effectLst/>
                <a:highlight>
                  <a:srgbClr val="000080"/>
                </a:highlight>
              </a:rPr>
              <a:t>Main </a:t>
            </a:r>
            <a:r>
              <a:rPr lang="en-IN" sz="1600" kern="100" dirty="0">
                <a:effectLst/>
                <a:highlight>
                  <a:srgbClr val="000080"/>
                </a:highlight>
              </a:rPr>
              <a:t>Method, Compiling and </a:t>
            </a:r>
          </a:p>
          <a:p>
            <a:pPr marL="8255" indent="-6350" algn="l">
              <a:lnSpc>
                <a:spcPct val="107000"/>
              </a:lnSpc>
              <a:spcAft>
                <a:spcPts val="1150"/>
              </a:spcAft>
            </a:pPr>
            <a:r>
              <a:rPr lang="en-IN" sz="1600" kern="100" dirty="0">
                <a:effectLst/>
                <a:highlight>
                  <a:srgbClr val="000080"/>
                </a:highlight>
              </a:rPr>
              <a:t>Running a Java Program </a:t>
            </a:r>
            <a:endParaRPr lang="en-IN" sz="1600" kern="100" dirty="0">
              <a:solidFill>
                <a:srgbClr val="FFFFFF"/>
              </a:solidFill>
              <a:effectLst/>
              <a:highlight>
                <a:srgbClr val="000080"/>
              </a:highligh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23" name="Text Placeholder 22">
            <a:extLst>
              <a:ext uri="{FF2B5EF4-FFF2-40B4-BE49-F238E27FC236}">
                <a16:creationId xmlns:a16="http://schemas.microsoft.com/office/drawing/2014/main" id="{AD9DF809-C087-F49A-6CA7-FF8599E19A07}"/>
              </a:ext>
            </a:extLst>
          </p:cNvPr>
          <p:cNvSpPr>
            <a:spLocks noGrp="1"/>
          </p:cNvSpPr>
          <p:nvPr>
            <p:ph type="body" sz="quarter" idx="26"/>
          </p:nvPr>
        </p:nvSpPr>
        <p:spPr/>
        <p:txBody>
          <a:bodyPr>
            <a:normAutofit/>
          </a:bodyPr>
          <a:lstStyle/>
          <a:p>
            <a:pPr marL="8255" indent="-6350" algn="l">
              <a:lnSpc>
                <a:spcPct val="107000"/>
              </a:lnSpc>
              <a:spcAft>
                <a:spcPts val="1150"/>
              </a:spcAft>
            </a:pPr>
            <a:r>
              <a:rPr lang="en-IN" sz="1600" kern="100" dirty="0">
                <a:effectLst/>
                <a:highlight>
                  <a:srgbClr val="000080"/>
                </a:highlight>
              </a:rPr>
              <a:t>Primitive Data Types, </a:t>
            </a:r>
          </a:p>
          <a:p>
            <a:pPr marL="8255" indent="-6350" algn="l">
              <a:lnSpc>
                <a:spcPct val="107000"/>
              </a:lnSpc>
              <a:spcAft>
                <a:spcPts val="1150"/>
              </a:spcAft>
            </a:pPr>
            <a:r>
              <a:rPr lang="en-IN" sz="1600" kern="100" dirty="0">
                <a:effectLst/>
                <a:highlight>
                  <a:srgbClr val="000080"/>
                </a:highlight>
              </a:rPr>
              <a:t>Declaring and Initializing </a:t>
            </a:r>
          </a:p>
          <a:p>
            <a:pPr marL="8255" indent="-6350" algn="l">
              <a:lnSpc>
                <a:spcPct val="107000"/>
              </a:lnSpc>
              <a:spcAft>
                <a:spcPts val="1150"/>
              </a:spcAft>
            </a:pPr>
            <a:r>
              <a:rPr lang="en-IN" sz="1600" kern="100" dirty="0">
                <a:effectLst/>
                <a:highlight>
                  <a:srgbClr val="000080"/>
                </a:highlight>
              </a:rPr>
              <a:t>Variables, Type Casting </a:t>
            </a:r>
            <a:endParaRPr lang="en-IN" sz="1600" kern="100" dirty="0">
              <a:solidFill>
                <a:srgbClr val="FFFFFF"/>
              </a:solidFill>
              <a:effectLst/>
              <a:highlight>
                <a:srgbClr val="000080"/>
              </a:highligh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6" name="Text Placeholder 35">
            <a:extLst>
              <a:ext uri="{FF2B5EF4-FFF2-40B4-BE49-F238E27FC236}">
                <a16:creationId xmlns:a16="http://schemas.microsoft.com/office/drawing/2014/main" id="{09885EA2-23FC-E8A5-C859-8C4A21ECF66D}"/>
              </a:ext>
            </a:extLst>
          </p:cNvPr>
          <p:cNvSpPr>
            <a:spLocks noGrp="1"/>
          </p:cNvSpPr>
          <p:nvPr>
            <p:ph type="body" sz="quarter" idx="20"/>
          </p:nvPr>
        </p:nvSpPr>
        <p:spPr>
          <a:xfrm>
            <a:off x="4065518" y="4451210"/>
            <a:ext cx="2912797" cy="1406416"/>
          </a:xfrm>
        </p:spPr>
        <p:txBody>
          <a:bodyPr>
            <a:normAutofit fontScale="92500"/>
          </a:bodyPr>
          <a:lstStyle/>
          <a:p>
            <a:pPr marL="8255" indent="-6350" algn="l">
              <a:lnSpc>
                <a:spcPct val="107000"/>
              </a:lnSpc>
              <a:spcAft>
                <a:spcPts val="1150"/>
              </a:spcAft>
            </a:pPr>
            <a:r>
              <a:rPr lang="en-IN" sz="1600" kern="100" dirty="0">
                <a:effectLst/>
                <a:highlight>
                  <a:srgbClr val="000080"/>
                </a:highlight>
              </a:rPr>
              <a:t>If-Else Statements, </a:t>
            </a:r>
            <a:r>
              <a:rPr lang="en-IN" sz="1600" kern="100" dirty="0" err="1">
                <a:effectLst/>
                <a:highlight>
                  <a:srgbClr val="000080"/>
                </a:highlight>
              </a:rPr>
              <a:t>SwitchCase</a:t>
            </a:r>
            <a:r>
              <a:rPr lang="en-IN" sz="1600" kern="100" dirty="0">
                <a:effectLst/>
                <a:highlight>
                  <a:srgbClr val="000080"/>
                </a:highlight>
              </a:rPr>
              <a:t> Statements, Loops (for, while, do-while), Break and </a:t>
            </a:r>
          </a:p>
          <a:p>
            <a:pPr marL="8255" indent="-6350" algn="l">
              <a:lnSpc>
                <a:spcPct val="107000"/>
              </a:lnSpc>
              <a:spcAft>
                <a:spcPts val="1150"/>
              </a:spcAft>
            </a:pPr>
            <a:r>
              <a:rPr lang="en-IN" sz="1600" kern="100" dirty="0">
                <a:effectLst/>
                <a:highlight>
                  <a:srgbClr val="000080"/>
                </a:highlight>
              </a:rPr>
              <a:t>Continue Statements </a:t>
            </a:r>
            <a:endParaRPr lang="en-IN" sz="1600" kern="100" dirty="0">
              <a:solidFill>
                <a:srgbClr val="FFFFFF"/>
              </a:solidFill>
              <a:effectLst/>
              <a:highlight>
                <a:srgbClr val="000080"/>
              </a:highligh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12296" y="2768600"/>
            <a:ext cx="4058651" cy="1498600"/>
          </a:xfrm>
        </p:spPr>
        <p:txBody>
          <a:bodyPr>
            <a:normAutofit/>
          </a:bodyPr>
          <a:lstStyle/>
          <a:p>
            <a:r>
              <a:rPr lang="en-IN" sz="3200" dirty="0"/>
              <a:t>Introduction to Java</a:t>
            </a:r>
            <a:endParaRPr lang="en-US" sz="3200"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9" y="770022"/>
            <a:ext cx="6302797" cy="561474"/>
          </a:xfrm>
        </p:spPr>
        <p:txBody>
          <a:bodyPr>
            <a:noAutofit/>
          </a:bodyPr>
          <a:lstStyle/>
          <a:p>
            <a:r>
              <a:rPr lang="en-IN" sz="4400" dirty="0"/>
              <a:t>Overview of Java</a:t>
            </a:r>
            <a:endParaRPr lang="en-US" sz="4400" dirty="0"/>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4170947" y="2005263"/>
            <a:ext cx="8021054" cy="4351087"/>
          </a:xfrm>
        </p:spPr>
        <p:txBody>
          <a:bodyPr>
            <a:noAutofit/>
          </a:bodyPr>
          <a:lstStyle/>
          <a:p>
            <a:r>
              <a:rPr lang="en-US" sz="2800" dirty="0"/>
              <a:t>Java is a high-level, class-based, object-oriented programming language that is designed to have as few implementation dependencies as possible. It is a general-purpose programming language intended to let application developers write once, run anywhere (WORA), meaning that compiled Java code can run on all platforms that support Java without the need for recompilation.</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1090152"/>
            <a:ext cx="7286605" cy="1126084"/>
          </a:xfrm>
        </p:spPr>
        <p:txBody>
          <a:bodyPr>
            <a:normAutofit/>
          </a:bodyPr>
          <a:lstStyle/>
          <a:p>
            <a:r>
              <a:rPr lang="en-US" dirty="0"/>
              <a:t>Features and Benefits of Java</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3" y="2630905"/>
            <a:ext cx="942083" cy="819697"/>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01529" y="3476947"/>
            <a:ext cx="2743200" cy="527595"/>
          </a:xfrm>
        </p:spPr>
        <p:txBody>
          <a:bodyPr>
            <a:noAutofit/>
          </a:bodyPr>
          <a:lstStyle/>
          <a:p>
            <a:r>
              <a:rPr lang="en-IN" b="1" dirty="0"/>
              <a:t>Platform Independence</a:t>
            </a:r>
            <a:r>
              <a:rPr lang="en-IN" dirty="0"/>
              <a:t>:</a:t>
            </a:r>
            <a:endParaRPr lang="en-US" dirty="0"/>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488450"/>
          </a:xfrm>
        </p:spPr>
        <p:txBody>
          <a:bodyPr>
            <a:normAutofit/>
          </a:bodyPr>
          <a:lstStyle/>
          <a:p>
            <a:r>
              <a:rPr lang="en-US" sz="1600" dirty="0"/>
              <a:t>Java code is compiled into bytecode, which can be run on any platform that has a Java Virtual Machine (JVM).</a:t>
            </a:r>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207433" y="2630905"/>
            <a:ext cx="942083" cy="819697"/>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00741"/>
            <a:ext cx="2676497" cy="365125"/>
          </a:xfrm>
        </p:spPr>
        <p:txBody>
          <a:bodyPr>
            <a:noAutofit/>
          </a:bodyPr>
          <a:lstStyle/>
          <a:p>
            <a:r>
              <a:rPr lang="en-IN" b="1" dirty="0"/>
              <a:t>Object-Oriented</a:t>
            </a:r>
            <a:r>
              <a:rPr lang="en-IN" dirty="0"/>
              <a:t>:</a:t>
            </a:r>
            <a:endParaRPr lang="en-US" dirty="0"/>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91294" cy="1126085"/>
          </a:xfrm>
        </p:spPr>
        <p:txBody>
          <a:bodyPr>
            <a:normAutofit/>
          </a:bodyPr>
          <a:lstStyle/>
          <a:p>
            <a:r>
              <a:rPr lang="en-IN" sz="1600" dirty="0"/>
              <a:t>Promotes reusable code and modular projects.</a:t>
            </a:r>
            <a:endParaRPr lang="en-US" sz="1600"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6904253" y="2564453"/>
            <a:ext cx="1249147" cy="886150"/>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00741"/>
            <a:ext cx="2383765" cy="403801"/>
          </a:xfrm>
        </p:spPr>
        <p:txBody>
          <a:bodyPr>
            <a:normAutofit/>
          </a:bodyPr>
          <a:lstStyle/>
          <a:p>
            <a:r>
              <a:rPr lang="en-IN" b="1" dirty="0"/>
              <a:t>Robust</a:t>
            </a:r>
            <a:r>
              <a:rPr lang="en-IN" dirty="0"/>
              <a:t>: </a:t>
            </a:r>
            <a:endParaRPr lang="en-US" dirty="0"/>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Autofit/>
          </a:bodyPr>
          <a:lstStyle/>
          <a:p>
            <a:r>
              <a:rPr lang="en-US" sz="1600" dirty="0"/>
              <a:t>Provides strong memory management, exception handling, and garbage collection.</a:t>
            </a:r>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739302" y="2630905"/>
            <a:ext cx="942085" cy="819697"/>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IN" b="1" dirty="0"/>
              <a:t>Multithreaded</a:t>
            </a:r>
            <a:r>
              <a:rPr lang="en-IN" dirty="0"/>
              <a:t>:</a:t>
            </a:r>
            <a:endParaRPr lang="en-US" dirty="0"/>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42217"/>
          </a:xfrm>
        </p:spPr>
        <p:txBody>
          <a:bodyPr>
            <a:noAutofit/>
          </a:bodyPr>
          <a:lstStyle/>
          <a:p>
            <a:r>
              <a:rPr lang="en-US" sz="1600" dirty="0"/>
              <a:t>Supports concurrent programming, allowing multiple threads to run simultaneously.</a:t>
            </a:r>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8/06/20XX</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018862"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5871411" y="1219201"/>
            <a:ext cx="6316349" cy="4764504"/>
          </a:xfrm>
        </p:spPr>
        <p:txBody>
          <a:bodyPr/>
          <a:lstStyle/>
          <a:p>
            <a:r>
              <a:rPr lang="en-IN" dirty="0"/>
              <a:t>Benefits of Java</a:t>
            </a:r>
            <a:endParaRPr lang="en-US" dirty="0"/>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096000" y="2598820"/>
            <a:ext cx="5967663" cy="3039979"/>
          </a:xfrm>
        </p:spPr>
        <p:txBody>
          <a:bodyPr/>
          <a:lstStyle/>
          <a:p>
            <a:r>
              <a:rPr lang="en-US" sz="2000" b="1" dirty="0"/>
              <a:t>Secure</a:t>
            </a:r>
            <a:r>
              <a:rPr lang="en-US" sz="2000" dirty="0"/>
              <a:t>: Features like bytecode verification, sandboxing, and cryptographic libraries enhance security.</a:t>
            </a:r>
            <a:br>
              <a:rPr lang="en-US" sz="2000" dirty="0"/>
            </a:br>
            <a:r>
              <a:rPr lang="en-US" sz="2000" b="1" dirty="0"/>
              <a:t>Rich API</a:t>
            </a:r>
            <a:r>
              <a:rPr lang="en-US" sz="2000" dirty="0"/>
              <a:t>: Provides a vast set of libraries and frameworks for various applications.</a:t>
            </a:r>
            <a:br>
              <a:rPr lang="en-US" sz="2000" dirty="0"/>
            </a:br>
            <a:r>
              <a:rPr lang="en-US" sz="2000" b="1" dirty="0"/>
              <a:t>Community Support</a:t>
            </a:r>
            <a:r>
              <a:rPr lang="en-US" sz="2000" dirty="0"/>
              <a:t>: A large community of developers and extensive documentation.</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8/06/20XX</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096000" y="0"/>
            <a:ext cx="6112668"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0" y="256674"/>
            <a:ext cx="7196929" cy="5963151"/>
          </a:xfrm>
        </p:spPr>
        <p:txBody>
          <a:bodyPr>
            <a:normAutofit/>
          </a:bodyPr>
          <a:lstStyle/>
          <a:p>
            <a:pPr algn="ctr"/>
            <a:r>
              <a:rPr lang="en-US" b="1" dirty="0"/>
              <a:t>Setting up the Java Development Environment</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184045"/>
            <a:ext cx="5887452" cy="639366"/>
          </a:xfrm>
        </p:spPr>
        <p:txBody>
          <a:bodyPr>
            <a:noAutofit/>
          </a:bodyPr>
          <a:lstStyle/>
          <a:p>
            <a:pPr algn="ctr"/>
            <a:r>
              <a:rPr lang="en-US" sz="2400" b="1" dirty="0"/>
              <a:t>Download and Install Java Development Kit (JDK)</a:t>
            </a:r>
            <a:r>
              <a:rPr lang="en-US" sz="2400" dirty="0"/>
              <a:t>:</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529388" y="3080085"/>
            <a:ext cx="5887453" cy="2630904"/>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Go to the </a:t>
            </a:r>
            <a:r>
              <a:rPr kumimoji="0" lang="en-US" altLang="en-US" sz="2400" b="0" i="0" u="none" strike="noStrike" cap="none" normalizeH="0" baseline="0" dirty="0">
                <a:ln>
                  <a:noFill/>
                </a:ln>
                <a:solidFill>
                  <a:schemeClr val="tx1"/>
                </a:solidFill>
                <a:effectLst/>
                <a:latin typeface="Arial" panose="020B0604020202020204" pitchFamily="34" charset="0"/>
                <a:hlinkClick r:id="rId3"/>
              </a:rPr>
              <a:t>Oracle JDK download page</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Choose the appropriate JDK for your operating system and follow the installation instructions. </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196375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807242" y="0"/>
            <a:ext cx="6401426"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3" y="136525"/>
            <a:ext cx="7196929" cy="6219825"/>
          </a:xfrm>
        </p:spPr>
        <p:txBody>
          <a:bodyPr>
            <a:normAutofit/>
          </a:bodyPr>
          <a:lstStyle/>
          <a:p>
            <a:pPr algn="ctr"/>
            <a:r>
              <a:rPr lang="en-US" sz="2400" b="1" dirty="0"/>
              <a:t>Setting up the Java Development Environment</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1440113"/>
            <a:ext cx="6233258" cy="743934"/>
          </a:xfrm>
        </p:spPr>
        <p:txBody>
          <a:bodyPr>
            <a:noAutofit/>
          </a:bodyPr>
          <a:lstStyle/>
          <a:p>
            <a:pPr algn="ctr"/>
            <a:r>
              <a:rPr lang="en-US" sz="2400" b="1" dirty="0"/>
              <a:t>Set Up Environment Variables</a:t>
            </a:r>
            <a:r>
              <a:rPr lang="en-US" sz="2400" dirty="0"/>
              <a:t> (Windows):</a:t>
            </a:r>
            <a:endParaRPr lang="en-US" sz="2000"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494363" y="2184047"/>
            <a:ext cx="6002689" cy="417230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Right-click on 'My Computer' and select 'Properties'.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Go to 'Advanced system settings' and click on 'Environment Variables'.</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Under 'System variables', click 'New' and add </a:t>
            </a:r>
            <a:r>
              <a:rPr kumimoji="0" lang="en-US" altLang="en-US" sz="2400" b="0" i="0" u="none" strike="noStrike" kern="1200" cap="none" spc="0" normalizeH="0" baseline="0" noProof="0" dirty="0">
                <a:ln>
                  <a:noFill/>
                </a:ln>
                <a:solidFill>
                  <a:prstClr val="black"/>
                </a:solidFill>
                <a:effectLst/>
                <a:uLnTx/>
                <a:uFillTx/>
                <a:latin typeface="Arial Unicode MS"/>
                <a:ea typeface="+mn-ea"/>
                <a:cs typeface="+mn-cs"/>
              </a:rPr>
              <a:t>JAVA_HOME</a:t>
            </a:r>
            <a:r>
              <a:rPr kumimoji="0" lang="en-US" altLang="en-US" sz="2400" b="0" i="0" u="none" strike="noStrike" kern="1200" cap="none" spc="0" normalizeH="0" baseline="0" noProof="0" dirty="0">
                <a:ln>
                  <a:noFill/>
                </a:ln>
                <a:solidFill>
                  <a:prstClr val="black"/>
                </a:solidFill>
                <a:effectLst/>
                <a:uLnTx/>
                <a:uFillTx/>
                <a:latin typeface="Bierstadt"/>
                <a:ea typeface="+mn-ea"/>
                <a:cs typeface="+mn-cs"/>
              </a:rPr>
              <a:t> as the variable name and the path to your JDK installation as the variable value.</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Find the 'Path' variable, click 'Edit', and add </a:t>
            </a:r>
            <a:r>
              <a:rPr kumimoji="0" lang="en-US" altLang="en-US" sz="2400" b="0" i="0" u="none" strike="noStrike" kern="1200" cap="none" spc="0" normalizeH="0" baseline="0" noProof="0" dirty="0">
                <a:ln>
                  <a:noFill/>
                </a:ln>
                <a:solidFill>
                  <a:prstClr val="black"/>
                </a:solidFill>
                <a:effectLst/>
                <a:uLnTx/>
                <a:uFillTx/>
                <a:latin typeface="Arial Unicode MS"/>
                <a:ea typeface="+mn-ea"/>
                <a:cs typeface="+mn-cs"/>
              </a:rPr>
              <a:t>%JAVA_HOME%\bin</a:t>
            </a:r>
            <a:r>
              <a:rPr kumimoji="0" lang="en-US" altLang="en-US" sz="2400" b="0" i="0" u="none" strike="noStrike" kern="1200" cap="none" spc="0" normalizeH="0" baseline="0" noProof="0" dirty="0">
                <a:ln>
                  <a:noFill/>
                </a:ln>
                <a:solidFill>
                  <a:prstClr val="black"/>
                </a:solidFill>
                <a:effectLst/>
                <a:uLnTx/>
                <a:uFillTx/>
                <a:latin typeface="Bierstadt"/>
                <a:ea typeface="+mn-ea"/>
                <a:cs typeface="+mn-cs"/>
              </a:rPr>
              <a:t>.</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Tree>
    <p:extLst>
      <p:ext uri="{BB962C8B-B14F-4D97-AF65-F5344CB8AC3E}">
        <p14:creationId xmlns:p14="http://schemas.microsoft.com/office/powerpoint/2010/main" val="3648885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646820" y="0"/>
            <a:ext cx="6561847"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3" y="136525"/>
            <a:ext cx="7196929" cy="6219825"/>
          </a:xfrm>
        </p:spPr>
        <p:txBody>
          <a:bodyPr>
            <a:normAutofit/>
          </a:bodyPr>
          <a:lstStyle/>
          <a:p>
            <a:r>
              <a:rPr lang="en-US" sz="2400" b="1" dirty="0"/>
              <a:t>Setting up the Java Development Environment</a:t>
            </a:r>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5" y="1636295"/>
            <a:ext cx="6201173" cy="4475747"/>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Install an Integrated Development Environment (IDE)</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Popular IDEs for Java include Eclipse, IntelliJ IDEA, and NetBeans.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Download and install your preferred IDE from its </a:t>
            </a:r>
            <a:r>
              <a:rPr kumimoji="0" lang="en-US" altLang="en-US" sz="2000" b="0" i="0" u="none" strike="noStrike" cap="none" normalizeH="0" baseline="0" dirty="0">
                <a:ln>
                  <a:noFill/>
                </a:ln>
                <a:solidFill>
                  <a:schemeClr val="tx1"/>
                </a:solidFill>
                <a:effectLst/>
                <a:latin typeface="Arial" panose="020B0604020202020204" pitchFamily="34" charset="0"/>
              </a:rPr>
              <a:t>official website.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Verify the Installation</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Open a command prompt or terminal.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Type </a:t>
            </a:r>
            <a:r>
              <a:rPr kumimoji="0" lang="en-US" altLang="en-US" sz="2000" b="0" i="0" u="none" strike="noStrike" cap="none" normalizeH="0" baseline="0" dirty="0">
                <a:ln>
                  <a:noFill/>
                </a:ln>
                <a:solidFill>
                  <a:schemeClr val="tx1"/>
                </a:solidFill>
                <a:effectLst/>
                <a:latin typeface="Arial Unicode MS"/>
              </a:rPr>
              <a:t>java -version</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err="1">
                <a:ln>
                  <a:noFill/>
                </a:ln>
                <a:solidFill>
                  <a:schemeClr val="tx1"/>
                </a:solidFill>
                <a:effectLst/>
                <a:latin typeface="Arial Unicode MS"/>
              </a:rPr>
              <a:t>javac</a:t>
            </a:r>
            <a:r>
              <a:rPr kumimoji="0" lang="en-US" altLang="en-US" sz="2000" b="0" i="0" u="none" strike="noStrike" cap="none" normalizeH="0" baseline="0" dirty="0">
                <a:ln>
                  <a:noFill/>
                </a:ln>
                <a:solidFill>
                  <a:schemeClr val="tx1"/>
                </a:solidFill>
                <a:effectLst/>
                <a:latin typeface="Arial Unicode MS"/>
              </a:rPr>
              <a:t> -version</a:t>
            </a:r>
            <a:r>
              <a:rPr kumimoji="0" lang="en-US" altLang="en-US" sz="2000" b="0" i="0" u="none" strike="noStrike" cap="none" normalizeH="0" baseline="0" dirty="0">
                <a:ln>
                  <a:noFill/>
                </a:ln>
                <a:solidFill>
                  <a:schemeClr val="tx1"/>
                </a:solidFill>
                <a:effectLst/>
              </a:rPr>
              <a:t> to ensure Java is correctly installed.</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39336878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89A24D-CD69-45A4-AC93-53B8115AA41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197</TotalTime>
  <Words>2026</Words>
  <Application>Microsoft Office PowerPoint</Application>
  <PresentationFormat>Widescreen</PresentationFormat>
  <Paragraphs>278</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Arial Unicode MS</vt:lpstr>
      <vt:lpstr>Bierstadt</vt:lpstr>
      <vt:lpstr>Calibri</vt:lpstr>
      <vt:lpstr>Courier New</vt:lpstr>
      <vt:lpstr>Nunito</vt:lpstr>
      <vt:lpstr>Posterama</vt:lpstr>
      <vt:lpstr>Posterama Bold</vt:lpstr>
      <vt:lpstr>Raleway</vt:lpstr>
      <vt:lpstr>Times New Roman</vt:lpstr>
      <vt:lpstr>Office Theme</vt:lpstr>
      <vt:lpstr>java mastery</vt:lpstr>
      <vt:lpstr>About us</vt:lpstr>
      <vt:lpstr>day1</vt:lpstr>
      <vt:lpstr>Introduction to Java</vt:lpstr>
      <vt:lpstr>Features and Benefits of Java</vt:lpstr>
      <vt:lpstr>Benefits of Java</vt:lpstr>
      <vt:lpstr>Setting up the Java Development Environment</vt:lpstr>
      <vt:lpstr>Setting up the Java Development Environment</vt:lpstr>
      <vt:lpstr>Setting up the Java Development Environment</vt:lpstr>
      <vt:lpstr>Basic Syntax</vt:lpstr>
      <vt:lpstr>Let's break down this program step by step:</vt:lpstr>
      <vt:lpstr>Let's break down this program step by step:</vt:lpstr>
      <vt:lpstr>Let's break down this program step by step:</vt:lpstr>
      <vt:lpstr>PowerPoint Presentation</vt:lpstr>
      <vt:lpstr>Data Types and Variables</vt:lpstr>
      <vt:lpstr>Data Types and Variables</vt:lpstr>
      <vt:lpstr>⌚ Primitive Data Types</vt:lpstr>
      <vt:lpstr>PowerPoint Presentation</vt:lpstr>
      <vt:lpstr>Type Casting</vt:lpstr>
      <vt:lpstr>Type Casting</vt:lpstr>
      <vt:lpstr>Control Statements</vt:lpstr>
      <vt:lpstr>PowerPoint Presentation</vt:lpstr>
      <vt:lpstr>Loops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rana sujeet</dc:creator>
  <cp:lastModifiedBy>rana sujeet</cp:lastModifiedBy>
  <cp:revision>4</cp:revision>
  <dcterms:created xsi:type="dcterms:W3CDTF">2024-07-02T01:41:42Z</dcterms:created>
  <dcterms:modified xsi:type="dcterms:W3CDTF">2024-07-03T02:58:39Z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